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Excel_Worksheet.xlsx" ContentType="application/vnd.openxmlformats-officedocument.spreadsheetml.sheet"/>
  <Override PartName="/ppt/embeddings/Microsoft_Excel_Worksheet1.xlsx" ContentType="application/vnd.openxmlformats-officedocument.spreadsheetml.sheet"/>
  <Override PartName="/ppt/embeddings/Microsoft_Excel_Worksheet2.xlsx" ContentType="application/vnd.openxmlformats-officedocument.spreadsheetml.sheet"/>
  <Override PartName="/ppt/embeddings/Microsoft_Excel_Worksheet3.xlsx" ContentType="application/vnd.openxmlformats-officedocument.spreadsheetml.sheet"/>
  <Override PartName="/ppt/embeddings/Microsoft_Excel_Worksheet4.xlsx" ContentType="application/vnd.openxmlformats-officedocument.spreadsheetml.sheet"/>
  <Override PartName="/ppt/embeddings/Microsoft_Excel_Worksheet5.xlsx" ContentType="application/vnd.openxmlformats-officedocument.spreadsheetml.sheet"/>
  <Override PartName="/ppt/embeddings/Microsoft_Excel_Worksheet6.xlsx" ContentType="application/vnd.openxmlformats-officedocument.spreadsheetml.sheet"/>
  <Override PartName="/ppt/embeddings/Microsoft_Excel_Worksheet7.xlsx" ContentType="application/vnd.openxmlformats-officedocument.spreadsheetml.sheet"/>
  <Override PartName="/ppt/embeddings/Microsoft_Excel_Worksheet8.xlsx" ContentType="application/vnd.openxmlformats-officedocument.spreadsheetml.sheet"/>
  <Override PartName="/ppt/embeddings/Microsoft_Excel_Worksheet9.xlsx" ContentType="application/vnd.openxmlformats-officedocument.spreadsheetml.sheet"/>
  <Override PartName="/ppt/embeddings/Microsoft_Excel_Worksheet10.xlsx" ContentType="application/vnd.openxmlformats-officedocument.spreadsheetml.sheet"/>
  <Override PartName="/ppt/embeddings/Microsoft_Excel_Worksheet11.xlsx" ContentType="application/vnd.openxmlformats-officedocument.spreadsheetml.sheet"/>
  <Override PartName="/ppt/embeddings/Microsoft_Excel_Worksheet12.xlsx" ContentType="application/vnd.openxmlformats-officedocument.spreadsheetml.sheet"/>
  <Override PartName="/ppt/embeddings/Microsoft_Excel_Worksheet13.xlsx" ContentType="application/vnd.openxmlformats-officedocument.spreadsheetml.sheet"/>
  <Override PartName="/ppt/embeddings/Microsoft_Excel_Worksheet14.xlsx" ContentType="application/vnd.openxmlformats-officedocument.spreadsheetml.sheet"/>
  <Override PartName="/ppt/embeddings/Microsoft_Excel_Worksheet15.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5" r:id="rId3"/>
    <p:sldId id="333" r:id="rId4"/>
    <p:sldId id="334" r:id="rId5"/>
    <p:sldId id="348" r:id="rId6"/>
    <p:sldId id="349" r:id="rId7"/>
    <p:sldId id="337" r:id="rId8"/>
    <p:sldId id="338" r:id="rId9"/>
    <p:sldId id="344" r:id="rId10"/>
    <p:sldId id="345" r:id="rId11"/>
    <p:sldId id="347" r:id="rId12"/>
    <p:sldId id="339" r:id="rId13"/>
    <p:sldId id="354" r:id="rId14"/>
    <p:sldId id="350" r:id="rId15"/>
    <p:sldId id="353" r:id="rId16"/>
    <p:sldId id="351" r:id="rId17"/>
    <p:sldId id="352" r:id="rId18"/>
    <p:sldId id="341" r:id="rId19"/>
    <p:sldId id="406" r:id="rId20"/>
    <p:sldId id="405" r:id="rId21"/>
    <p:sldId id="407" r:id="rId22"/>
    <p:sldId id="342" r:id="rId23"/>
    <p:sldId id="355" r:id="rId24"/>
    <p:sldId id="400" r:id="rId25"/>
    <p:sldId id="356" r:id="rId26"/>
    <p:sldId id="357" r:id="rId27"/>
    <p:sldId id="401" r:id="rId28"/>
    <p:sldId id="402" r:id="rId29"/>
    <p:sldId id="359" r:id="rId30"/>
    <p:sldId id="403" r:id="rId31"/>
    <p:sldId id="360" r:id="rId32"/>
    <p:sldId id="404" r:id="rId33"/>
    <p:sldId id="358" r:id="rId34"/>
    <p:sldId id="343" r:id="rId35"/>
    <p:sldId id="346" r:id="rId36"/>
    <p:sldId id="394" r:id="rId37"/>
    <p:sldId id="396" r:id="rId38"/>
    <p:sldId id="395" r:id="rId39"/>
    <p:sldId id="384" r:id="rId40"/>
    <p:sldId id="386" r:id="rId41"/>
    <p:sldId id="387" r:id="rId42"/>
    <p:sldId id="385" r:id="rId43"/>
    <p:sldId id="397" r:id="rId44"/>
    <p:sldId id="398" r:id="rId45"/>
    <p:sldId id="399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88" r:id="rId56"/>
    <p:sldId id="389" r:id="rId57"/>
    <p:sldId id="390" r:id="rId58"/>
    <p:sldId id="391" r:id="rId59"/>
    <p:sldId id="392" r:id="rId60"/>
    <p:sldId id="393" r:id="rId61"/>
    <p:sldId id="381" r:id="rId62"/>
    <p:sldId id="382" r:id="rId63"/>
    <p:sldId id="371" r:id="rId64"/>
    <p:sldId id="372" r:id="rId65"/>
    <p:sldId id="373" r:id="rId66"/>
    <p:sldId id="374" r:id="rId67"/>
    <p:sldId id="376" r:id="rId68"/>
    <p:sldId id="377" r:id="rId69"/>
    <p:sldId id="378" r:id="rId70"/>
    <p:sldId id="379" r:id="rId71"/>
    <p:sldId id="380" r:id="rId72"/>
    <p:sldId id="326" r:id="rId73"/>
    <p:sldId id="408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민희" initials="전민" lastIdx="2" clrIdx="0">
    <p:extLst>
      <p:ext uri="{19B8F6BF-5375-455C-9EA6-DF929625EA0E}">
        <p15:presenceInfo xmlns:p15="http://schemas.microsoft.com/office/powerpoint/2012/main" userId="8a018acdd9bc12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D8D5"/>
    <a:srgbClr val="F4CA25"/>
    <a:srgbClr val="A12CA4"/>
    <a:srgbClr val="FFFFFF"/>
    <a:srgbClr val="ED4848"/>
    <a:srgbClr val="FFCCCC"/>
    <a:srgbClr val="FF9999"/>
    <a:srgbClr val="E9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0" autoAdjust="0"/>
    <p:restoredTop sz="93741" autoAdjust="0"/>
  </p:normalViewPr>
  <p:slideViewPr>
    <p:cSldViewPr>
      <p:cViewPr varScale="1">
        <p:scale>
          <a:sx n="114" d="100"/>
          <a:sy n="114" d="100"/>
        </p:scale>
        <p:origin x="112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79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7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1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4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5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4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0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5289-F092-445D-A532-52E7C46230CA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A8B23-78CF-440C-B518-28BE73BE2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20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jpeg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____333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____444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____555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____66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45.emf"/><Relationship Id="rId4" Type="http://schemas.openxmlformats.org/officeDocument/2006/relationships/package" Target="../embeddings/Microsoft_Excel_Worksheet1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Excel_Worksheet4.xlsx"/><Relationship Id="rId5" Type="http://schemas.openxmlformats.org/officeDocument/2006/relationships/image" Target="../media/image47.emf"/><Relationship Id="rId4" Type="http://schemas.openxmlformats.org/officeDocument/2006/relationships/package" Target="../embeddings/Microsoft_Excel_Worksheet3.xls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5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Excel_Worksheet6.xls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Excel_Worksheet7.xls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Microsoft_Excel_Worksheet9.xlsx"/><Relationship Id="rId5" Type="http://schemas.openxmlformats.org/officeDocument/2006/relationships/image" Target="../media/image52.emf"/><Relationship Id="rId4" Type="http://schemas.openxmlformats.org/officeDocument/2006/relationships/package" Target="../embeddings/Microsoft_Excel_Worksheet8.xls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Excel_Worksheet10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Excel_Worksheet12.xlsx"/><Relationship Id="rId5" Type="http://schemas.openxmlformats.org/officeDocument/2006/relationships/image" Target="../media/image55.emf"/><Relationship Id="rId4" Type="http://schemas.openxmlformats.org/officeDocument/2006/relationships/package" Target="../embeddings/Microsoft_Excel_Worksheet11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Excel_Worksheet13.xls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Microsoft_Excel_Worksheet15.xlsx"/><Relationship Id="rId5" Type="http://schemas.openxmlformats.org/officeDocument/2006/relationships/image" Target="../media/image58.emf"/><Relationship Id="rId4" Type="http://schemas.openxmlformats.org/officeDocument/2006/relationships/package" Target="../embeddings/Microsoft_Excel_Worksheet14.xls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3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48120;&#49373;1_&#49324;&#50896;&#51221;&#48372;.mp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&#48120;&#49373;4_&#51204;&#51088;&#47928;&#49436;2.mp4" TargetMode="External"/><Relationship Id="rId5" Type="http://schemas.openxmlformats.org/officeDocument/2006/relationships/hyperlink" Target="&#48120;&#49373;2_DM.mp4" TargetMode="External"/><Relationship Id="rId4" Type="http://schemas.openxmlformats.org/officeDocument/2006/relationships/hyperlink" Target="&#48120;&#49373;3_&#51204;&#51088;&#47928;&#49436;.mp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____111.xlsx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package" Target="../embeddings/Microsoft_Excel_____222.xlsx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emf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9D3368-C40C-4AC1-B56D-1FED5A246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4781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5F43AF-C53C-4E98-8EDA-828D941E527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53153" y="404585"/>
            <a:ext cx="1800200" cy="261610"/>
          </a:xfrm>
          <a:prstGeom prst="rect">
            <a:avLst/>
          </a:prstGeom>
          <a:solidFill>
            <a:srgbClr val="F4CA25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엠 인터내셔널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14BA745-2260-4961-8314-44141DE8E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03868"/>
            <a:ext cx="1114544" cy="43284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5536" y="6381322"/>
            <a:ext cx="8352928" cy="415498"/>
            <a:chOff x="631499" y="6479966"/>
            <a:chExt cx="7880842" cy="415500"/>
          </a:xfrm>
        </p:grpSpPr>
        <p:sp>
          <p:nvSpPr>
            <p:cNvPr id="7" name="TextBox 6"/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12141" y="6479966"/>
              <a:ext cx="1800200" cy="41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04.17</a:t>
              </a:r>
            </a:p>
            <a:p>
              <a:pPr algn="r"/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77DDA80-C2DC-426A-B0EC-0304FA0A469A}"/>
              </a:ext>
            </a:extLst>
          </p:cNvPr>
          <p:cNvGrpSpPr/>
          <p:nvPr/>
        </p:nvGrpSpPr>
        <p:grpSpPr>
          <a:xfrm>
            <a:off x="1103338" y="1573091"/>
            <a:ext cx="6475215" cy="3711817"/>
            <a:chOff x="1103338" y="1815454"/>
            <a:chExt cx="6475215" cy="371181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3089709-3AF1-45A4-A527-6CBDEFD5437C}"/>
                </a:ext>
              </a:extLst>
            </p:cNvPr>
            <p:cNvGrpSpPr/>
            <p:nvPr/>
          </p:nvGrpSpPr>
          <p:grpSpPr>
            <a:xfrm>
              <a:off x="1103338" y="1815454"/>
              <a:ext cx="5700910" cy="3227092"/>
              <a:chOff x="1115392" y="1791150"/>
              <a:chExt cx="5700910" cy="322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5392" y="3817913"/>
                <a:ext cx="5700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600" dirty="0">
                    <a:solidFill>
                      <a:srgbClr val="F4CA25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G</a:t>
                </a:r>
                <a:r>
                  <a:rPr lang="en-US" altLang="ko-KR" sz="7200" spc="600" dirty="0">
                    <a:solidFill>
                      <a:srgbClr val="FFFFFF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roupware</a:t>
                </a:r>
                <a:endParaRPr lang="ko-KR" altLang="en-US" sz="7200" spc="600" dirty="0">
                  <a:solidFill>
                    <a:srgbClr val="FFFFFF"/>
                  </a:solidFill>
                  <a:latin typeface="Sen" panose="00000500000000000000" pitchFamily="50" charset="0"/>
                  <a:ea typeface="Black Han Sans" pitchFamily="2" charset="-127"/>
                  <a:cs typeface="Noto Sans Blk" panose="020B0A02040504020204" pitchFamily="34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B1786C-06C8-4607-89FF-828FE17E688A}"/>
                  </a:ext>
                </a:extLst>
              </p:cNvPr>
              <p:cNvSpPr txBox="1"/>
              <p:nvPr/>
            </p:nvSpPr>
            <p:spPr>
              <a:xfrm>
                <a:off x="1115392" y="2780964"/>
                <a:ext cx="5700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spc="600" dirty="0">
                    <a:solidFill>
                      <a:srgbClr val="F4CA25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 </a:t>
                </a:r>
                <a:r>
                  <a:rPr lang="en-US" altLang="ko-KR" sz="7200" spc="600" dirty="0" err="1">
                    <a:solidFill>
                      <a:srgbClr val="F4CA25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S</a:t>
                </a:r>
                <a:r>
                  <a:rPr lang="en-US" altLang="ko-KR" sz="7200" spc="600" dirty="0" err="1">
                    <a:solidFill>
                      <a:srgbClr val="FFFFFF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aeng</a:t>
                </a:r>
                <a:endParaRPr lang="ko-KR" altLang="en-US" sz="7200" spc="600" dirty="0">
                  <a:solidFill>
                    <a:srgbClr val="FFFFFF"/>
                  </a:solidFill>
                  <a:latin typeface="Sen" panose="00000500000000000000" pitchFamily="50" charset="0"/>
                  <a:ea typeface="Black Han Sans" pitchFamily="2" charset="-127"/>
                  <a:cs typeface="Noto Sans Blk" panose="020B0A02040504020204" pitchFamily="34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5FC2CC-745E-4456-B03F-BA92ED9341E0}"/>
                  </a:ext>
                </a:extLst>
              </p:cNvPr>
              <p:cNvSpPr txBox="1"/>
              <p:nvPr/>
            </p:nvSpPr>
            <p:spPr>
              <a:xfrm>
                <a:off x="1115392" y="1791150"/>
                <a:ext cx="5700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spc="600" dirty="0">
                    <a:solidFill>
                      <a:srgbClr val="F4CA25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M</a:t>
                </a:r>
                <a:r>
                  <a:rPr lang="en-US" altLang="ko-KR" sz="7200" spc="600" dirty="0">
                    <a:solidFill>
                      <a:srgbClr val="FFFFFF"/>
                    </a:solidFill>
                    <a:latin typeface="Sen" panose="00000500000000000000" pitchFamily="50" charset="0"/>
                    <a:ea typeface="Segoe UI Symbol" panose="020B0502040204020203" pitchFamily="34" charset="0"/>
                    <a:cs typeface="Noto Sans Blk" panose="020B0A02040504020204" pitchFamily="34"/>
                  </a:rPr>
                  <a:t>i</a:t>
                </a:r>
                <a:endParaRPr lang="ko-KR" altLang="en-US" sz="7200" spc="600" dirty="0">
                  <a:solidFill>
                    <a:srgbClr val="FFFFFF"/>
                  </a:solidFill>
                  <a:latin typeface="Sen" panose="00000500000000000000" pitchFamily="50" charset="0"/>
                  <a:ea typeface="Black Han Sans" pitchFamily="2" charset="-127"/>
                  <a:cs typeface="Noto Sans Blk" panose="020B0A02040504020204" pitchFamily="34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F36A6-9FAF-4779-9668-367106913604}"/>
                </a:ext>
              </a:extLst>
            </p:cNvPr>
            <p:cNvSpPr txBox="1"/>
            <p:nvPr/>
          </p:nvSpPr>
          <p:spPr>
            <a:xfrm>
              <a:off x="1259632" y="5157939"/>
              <a:ext cx="6318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pc="3000" dirty="0">
                  <a:solidFill>
                    <a:srgbClr val="FFFFFF"/>
                  </a:solidFill>
                  <a:latin typeface="Segoe UI Symbol" panose="020B0502040204020203" pitchFamily="34" charset="0"/>
                  <a:ea typeface="Noto Sans CJK KR Regular" panose="020B0500000000000000" pitchFamily="34" charset="-127"/>
                </a:rPr>
                <a:t>미생 그룹웨어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6B10125-7B14-4226-9BF3-1A354430077B}"/>
                </a:ext>
              </a:extLst>
            </p:cNvPr>
            <p:cNvSpPr/>
            <p:nvPr/>
          </p:nvSpPr>
          <p:spPr>
            <a:xfrm>
              <a:off x="6804248" y="4473220"/>
              <a:ext cx="322457" cy="322457"/>
            </a:xfrm>
            <a:prstGeom prst="ellips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98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요구사항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260572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7CC55EB7-4E83-43EB-A5EA-B59546996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281777"/>
              </p:ext>
            </p:extLst>
          </p:nvPr>
        </p:nvGraphicFramePr>
        <p:xfrm>
          <a:off x="503716" y="1844824"/>
          <a:ext cx="8166296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name="Worksheet" r:id="rId4" imgW="9232777" imgH="4070401" progId="Excel.Sheet.12">
                  <p:embed/>
                </p:oleObj>
              </mc:Choice>
              <mc:Fallback>
                <p:oleObj name="Worksheet" r:id="rId4" imgW="9232777" imgH="40704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716" y="1844824"/>
                        <a:ext cx="8166296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BFEAEA-A16F-491C-B8F0-B69FED4E48D3}"/>
              </a:ext>
            </a:extLst>
          </p:cNvPr>
          <p:cNvCxnSpPr>
            <a:cxnSpLocks/>
          </p:cNvCxnSpPr>
          <p:nvPr/>
        </p:nvCxnSpPr>
        <p:spPr>
          <a:xfrm>
            <a:off x="2026686" y="2072733"/>
            <a:ext cx="0" cy="3372491"/>
          </a:xfrm>
          <a:prstGeom prst="line">
            <a:avLst/>
          </a:prstGeom>
          <a:ln w="28575">
            <a:solidFill>
              <a:srgbClr val="F4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5A6CF55-91AD-46CA-BFB0-B13AF65E8E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6951" r="40062" b="54199"/>
          <a:stretch/>
        </p:blipFill>
        <p:spPr>
          <a:xfrm>
            <a:off x="7520575" y="2077037"/>
            <a:ext cx="437441" cy="415855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61A24A-344E-401C-B9B3-559233C63140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F1EB287-60BA-48C9-8BF1-9AD5F232112D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0C00B-0B9A-4335-A203-85FA85F949A9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1A30C0-96D3-40AD-828A-4442A94434C6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19C4EA2-4EA1-4F7B-B470-5C0A2E008CD4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C2BF6DB-7882-4CE8-9276-58C6BD64E8E7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DB4FB2C-5101-4719-B018-0B266FBFD636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1D57F6-F9BD-4C47-86A2-56952C813234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C1926C-9C6A-4DE7-9BED-4CCC6B5A531E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453E62-52DD-4ACE-B407-69ED767045F9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F60A528-4B7B-4EC7-98EA-4D053A0EBB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70"/>
          <a:stretch/>
        </p:blipFill>
        <p:spPr>
          <a:xfrm>
            <a:off x="7498837" y="2062944"/>
            <a:ext cx="462061" cy="460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39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요구사항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260572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8AC2388-BCD5-498D-A331-A307EAE24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03559"/>
              </p:ext>
            </p:extLst>
          </p:nvPr>
        </p:nvGraphicFramePr>
        <p:xfrm>
          <a:off x="490974" y="2018962"/>
          <a:ext cx="8185480" cy="300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Worksheet" r:id="rId4" imgW="9232777" imgH="3283119" progId="Excel.Sheet.12">
                  <p:embed/>
                </p:oleObj>
              </mc:Choice>
              <mc:Fallback>
                <p:oleObj name="Worksheet" r:id="rId4" imgW="9232777" imgH="328311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974" y="2018962"/>
                        <a:ext cx="8185480" cy="3008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BFEAEA-A16F-491C-B8F0-B69FED4E48D3}"/>
              </a:ext>
            </a:extLst>
          </p:cNvPr>
          <p:cNvCxnSpPr>
            <a:cxnSpLocks/>
          </p:cNvCxnSpPr>
          <p:nvPr/>
        </p:nvCxnSpPr>
        <p:spPr>
          <a:xfrm>
            <a:off x="2026686" y="2264172"/>
            <a:ext cx="0" cy="2750810"/>
          </a:xfrm>
          <a:prstGeom prst="line">
            <a:avLst/>
          </a:prstGeom>
          <a:ln w="28575">
            <a:solidFill>
              <a:srgbClr val="ED48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CEAF1FF-D677-46A6-92AE-6430406F01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6" r="21997" b="30784"/>
          <a:stretch/>
        </p:blipFill>
        <p:spPr>
          <a:xfrm>
            <a:off x="7554857" y="2285847"/>
            <a:ext cx="389067" cy="415855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476EC2-7921-4660-AC88-7D241A6614D3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95A0EA-4A64-44A6-990E-56AE948D465E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F3E1FA8-7117-439D-8817-B280AC278E27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178E49B-01C1-4FE5-9D65-D7F1BD14DB1B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3B3BE51-6525-4C3C-A7CE-A94E019D690A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5F6E406-E984-4C5B-86F5-5DD794AB428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7EF5766-735B-44E7-9744-A054D053BE9F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DB54B6-DB3F-4037-B7A7-08E3D11CC993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578529-79C2-4F8F-AB5D-D108B00807E3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185080-6F8F-44E8-BFE0-235965CB22C9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6221E601-88F1-45FF-A372-408CDC10BA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3"/>
          <a:stretch/>
        </p:blipFill>
        <p:spPr>
          <a:xfrm>
            <a:off x="7511127" y="2252945"/>
            <a:ext cx="459594" cy="460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866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단위업무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505464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ED3ED-7BDE-4946-8F8A-CA7AE4936E6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241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15040-2D77-45C2-964A-9FB241CA4F0B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CCC112-C4F3-49B7-AB2B-E5C761BD789D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A678135-2687-4B94-AFD7-0631DE7BCFAE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63ECC3-99D3-4C70-BA18-0BE086DF9EEC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16DFE8-685F-4759-AFE6-CCEB37BC3B71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B343F7-265D-4C47-9486-5982A40A3F00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D830BA-CFC1-4E31-9F41-5FA19BF0611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A31A0E97-69F4-4A32-99CD-C182AB535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508110"/>
              </p:ext>
            </p:extLst>
          </p:nvPr>
        </p:nvGraphicFramePr>
        <p:xfrm>
          <a:off x="849667" y="1029221"/>
          <a:ext cx="7444665" cy="513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Worksheet" r:id="rId4" imgW="8852023" imgH="6610240" progId="Excel.Sheet.12">
                  <p:embed/>
                </p:oleObj>
              </mc:Choice>
              <mc:Fallback>
                <p:oleObj name="Worksheet" r:id="rId4" imgW="8852023" imgH="6610240" progId="Excel.Sheet.12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E5E5604E-CC22-4352-9DEF-21511C0813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9667" y="1029221"/>
                        <a:ext cx="7444665" cy="5137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169C81-A21A-4ED2-AFEC-AD03B5DB2B22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54C9B-A072-4C65-B950-E87D70CB0AD8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800B83-8C75-4D07-83B6-DC9CD19DD95E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85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단위업무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505464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ED3ED-7BDE-4946-8F8A-CA7AE4936E6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241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15040-2D77-45C2-964A-9FB241CA4F0B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CCC112-C4F3-49B7-AB2B-E5C761BD789D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A678135-2687-4B94-AFD7-0631DE7BCFAE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63ECC3-99D3-4C70-BA18-0BE086DF9EEC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16DFE8-685F-4759-AFE6-CCEB37BC3B71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2B343F7-265D-4C47-9486-5982A40A3F00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D830BA-CFC1-4E31-9F41-5FA19BF0611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BE116E-51B1-43B5-B76A-383AEDB59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69451"/>
              </p:ext>
            </p:extLst>
          </p:nvPr>
        </p:nvGraphicFramePr>
        <p:xfrm>
          <a:off x="872495" y="1017499"/>
          <a:ext cx="7451933" cy="5142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Worksheet" r:id="rId4" imgW="8852023" imgH="6108773" progId="Excel.Sheet.12">
                  <p:embed/>
                </p:oleObj>
              </mc:Choice>
              <mc:Fallback>
                <p:oleObj name="Worksheet" r:id="rId4" imgW="8852023" imgH="61087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2495" y="1017499"/>
                        <a:ext cx="7451933" cy="5142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94EA77-37BA-41CE-AFEC-DCB7565B5CD5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D4AA0C-DDFE-4D60-B7B6-96839EF9E5DE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8046CA-4802-412E-A6C7-EA6C90BC1C20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58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E32F41-461E-4E13-8268-ABD20F226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36975"/>
            <a:ext cx="8784976" cy="54674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유스케이스</a:t>
            </a:r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69936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12492-A6F0-4E5D-ABE5-2DC8D946B5A9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CD40A-4F7F-4B32-A3D3-7D2034484B75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2A2342-35C2-4CDC-AF27-743C36DAECF7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419499-F259-4167-8972-88BCC36B4AE0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AE91A-5714-40C9-A37F-E1BEBD277DC4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7941FF-93AF-4D8F-ACD1-79A54C914ADF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8279EC-4E71-46C5-8DFE-83F7E829FC0B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9DA0CC-0D73-4682-AFB1-D5390D8BB2B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29835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인사관리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87A00A-B50A-4624-95A5-455D91822BA3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C73C33-4987-418B-A3BB-2B05E663A422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0ED89B-CC45-4EEC-881D-9337FE801C2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76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유스케이스</a:t>
            </a:r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69936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12492-A6F0-4E5D-ABE5-2DC8D946B5A9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CD40A-4F7F-4B32-A3D3-7D2034484B75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2A2342-35C2-4CDC-AF27-743C36DAECF7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419499-F259-4167-8972-88BCC36B4AE0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AE91A-5714-40C9-A37F-E1BEBD277DC4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7941FF-93AF-4D8F-ACD1-79A54C914ADF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8279EC-4E71-46C5-8DFE-83F7E829FC0B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9DA0CC-0D73-4682-AFB1-D5390D8BB2B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67544" y="1268760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게시판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67544" y="3933056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채팅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9A1042-4CD6-41B4-96E6-370DA6984993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BAEEEF-C3B8-4868-A12C-88FDB49D5798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430E3A-58DC-49EF-84A6-CCA837A6AA9D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A791C1-108D-49C9-9802-CD0C76376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51" y="895562"/>
            <a:ext cx="61436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7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유스케이스</a:t>
            </a:r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69936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12492-A6F0-4E5D-ABE5-2DC8D946B5A9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CD40A-4F7F-4B32-A3D3-7D2034484B75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2A2342-35C2-4CDC-AF27-743C36DAECF7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419499-F259-4167-8972-88BCC36B4AE0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AE91A-5714-40C9-A37F-E1BEBD277DC4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7941FF-93AF-4D8F-ACD1-79A54C914ADF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8279EC-4E71-46C5-8DFE-83F7E829FC0B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9DA0CC-0D73-4682-AFB1-D5390D8BB2B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39263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&amp;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일정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EC0A43-0256-4DBA-A982-BE8E894B3629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294446-F203-4C45-B38B-319BEBE15AA7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645D6E-4018-461E-9E29-1094BA6F6797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89DEC51-3A09-4574-B4FF-8BFE62FE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791568"/>
            <a:ext cx="8748464" cy="35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유스케이스</a:t>
            </a:r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69936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12492-A6F0-4E5D-ABE5-2DC8D946B5A9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CD40A-4F7F-4B32-A3D3-7D2034484B75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52A2342-35C2-4CDC-AF27-743C36DAECF7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5419499-F259-4167-8972-88BCC36B4AE0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9AE91A-5714-40C9-A37F-E1BEBD277DC4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F7941FF-93AF-4D8F-ACD1-79A54C914ADF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8279EC-4E71-46C5-8DFE-83F7E829FC0B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9DA0CC-0D73-4682-AFB1-D5390D8BB2BA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62CA89-7FD4-42CC-9347-5BA9E5737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1" y="1340768"/>
            <a:ext cx="7660237" cy="45764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33244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전자결재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A3578E-4917-4474-8016-646BDC9C8362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B7643F-0E0F-4398-A9CB-82FB6034340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1D4B88-6425-4D35-BE82-017D1F1DA716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9279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시퀀스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91780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97078-D23C-4017-9004-D10AFAA16106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3D2F9-682F-46D1-B3D8-03EF210183AF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B3EDAF9-1019-4ACE-84F0-F645361E673B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9C3880-B5B4-4472-8F47-43BC14AD1EBD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11C261-AE6A-41FD-842E-FCEEB505A3C5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11181A-2E6B-41F1-9101-D86CB671D903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252E96-1831-45E0-9256-47F8CA2E5697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9FE695-98BD-46CF-AEB8-5B325097E516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45906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인사관리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51AF11-2F3F-493E-A720-16A8F8397B1B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B3EDC-5694-4A6A-8654-76E63AF35CF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AC0FD-B9B0-41A2-BEFF-DBE265833AD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A12E81-EB62-44CC-9E8D-1ADB2708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65" y="1648412"/>
            <a:ext cx="82391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9279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FBA8B-D3EC-4676-8E72-B94AD97C6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86" y="972507"/>
            <a:ext cx="6067425" cy="575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시퀀스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91780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97078-D23C-4017-9004-D10AFAA16106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3D2F9-682F-46D1-B3D8-03EF210183AF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B3EDAF9-1019-4ACE-84F0-F645361E673B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9C3880-B5B4-4472-8F47-43BC14AD1EBD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11C261-AE6A-41FD-842E-FCEEB505A3C5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11181A-2E6B-41F1-9101-D86CB671D903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252E96-1831-45E0-9256-47F8CA2E5697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9FE695-98BD-46CF-AEB8-5B325097E516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45906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채팅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51AF11-2F3F-493E-A720-16A8F8397B1B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B3EDC-5694-4A6A-8654-76E63AF35CF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AC0FD-B9B0-41A2-BEFF-DBE265833AD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55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A15ACC-2515-4D7B-9829-B0347D6DDA96}"/>
              </a:ext>
            </a:extLst>
          </p:cNvPr>
          <p:cNvSpPr txBox="1"/>
          <p:nvPr/>
        </p:nvSpPr>
        <p:spPr>
          <a:xfrm>
            <a:off x="698001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엠 인터내셔널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66C20-D0B7-4827-87CE-5980B1CE9D5B}"/>
              </a:ext>
            </a:extLst>
          </p:cNvPr>
          <p:cNvSpPr txBox="1"/>
          <p:nvPr/>
        </p:nvSpPr>
        <p:spPr>
          <a:xfrm>
            <a:off x="2086289" y="375047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4E43FF-D106-4E2B-A66C-1854E9E437B1}"/>
              </a:ext>
            </a:extLst>
          </p:cNvPr>
          <p:cNvGrpSpPr/>
          <p:nvPr/>
        </p:nvGrpSpPr>
        <p:grpSpPr>
          <a:xfrm>
            <a:off x="3290255" y="1565521"/>
            <a:ext cx="3550172" cy="4439853"/>
            <a:chOff x="3319300" y="1134441"/>
            <a:chExt cx="3550172" cy="44398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2BA92B-5372-4452-B756-83CFA54F1777}"/>
                </a:ext>
              </a:extLst>
            </p:cNvPr>
            <p:cNvSpPr txBox="1"/>
            <p:nvPr/>
          </p:nvSpPr>
          <p:spPr>
            <a:xfrm>
              <a:off x="3319300" y="1553541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개발 배경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FC5D02-1859-46AC-850D-4B294C16F335}"/>
                </a:ext>
              </a:extLst>
            </p:cNvPr>
            <p:cNvSpPr txBox="1"/>
            <p:nvPr/>
          </p:nvSpPr>
          <p:spPr>
            <a:xfrm>
              <a:off x="3319300" y="1994881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구현 목표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BB4C55-6229-4634-ABD5-B5626F879FCB}"/>
                </a:ext>
              </a:extLst>
            </p:cNvPr>
            <p:cNvSpPr txBox="1"/>
            <p:nvPr/>
          </p:nvSpPr>
          <p:spPr>
            <a:xfrm>
              <a:off x="3319300" y="2426929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프로젝트 산출물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638966-AC88-4473-96ED-BF7EA82560F2}"/>
                </a:ext>
              </a:extLst>
            </p:cNvPr>
            <p:cNvSpPr txBox="1"/>
            <p:nvPr/>
          </p:nvSpPr>
          <p:spPr>
            <a:xfrm>
              <a:off x="3319300" y="4361853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5.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개발환경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365D0B-48B6-44AA-8305-D88061DCAD17}"/>
                </a:ext>
              </a:extLst>
            </p:cNvPr>
            <p:cNvSpPr txBox="1"/>
            <p:nvPr/>
          </p:nvSpPr>
          <p:spPr>
            <a:xfrm>
              <a:off x="3319300" y="4793901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스토리보드</a:t>
              </a:r>
              <a:endPara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D23302-1853-41E9-9411-56705849D823}"/>
                </a:ext>
              </a:extLst>
            </p:cNvPr>
            <p:cNvSpPr txBox="1"/>
            <p:nvPr/>
          </p:nvSpPr>
          <p:spPr>
            <a:xfrm>
              <a:off x="3319300" y="2873627"/>
              <a:ext cx="3550172" cy="1411531"/>
            </a:xfrm>
            <a:prstGeom prst="rect">
              <a:avLst/>
            </a:prstGeom>
            <a:noFill/>
          </p:spPr>
          <p:txBody>
            <a:bodyPr wrap="square" tIns="36000" bIns="36000" spcCol="360000" rtlCol="0">
              <a:spAutoFit/>
            </a:bodyPr>
            <a:lstStyle/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a.  </a:t>
              </a:r>
              <a:r>
                <a:rPr lang="ko-KR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프로젝트 일정</a:t>
              </a:r>
              <a:endParaRPr lang="en-US" altLang="ko-KR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b.  </a:t>
              </a:r>
              <a:r>
                <a:rPr lang="ko-KR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요구사항 정의서</a:t>
              </a:r>
              <a:endParaRPr lang="en-US" altLang="ko-KR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c.  </a:t>
              </a:r>
              <a:r>
                <a:rPr lang="ko-KR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단위업무 정의서 </a:t>
              </a:r>
              <a:endParaRPr lang="en-US" altLang="ko-KR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d.  </a:t>
              </a:r>
              <a:r>
                <a:rPr lang="ko-KR" altLang="en-US" sz="14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유스케이스</a:t>
              </a:r>
              <a:r>
                <a:rPr lang="ko-KR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다이어그램</a:t>
              </a:r>
              <a:endParaRPr lang="en-US" altLang="ko-KR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e.  </a:t>
              </a:r>
              <a:r>
                <a:rPr lang="ko-KR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시퀀스 다이어그램</a:t>
              </a:r>
              <a:endParaRPr lang="en-US" altLang="ko-KR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  <a:p>
              <a:pPr lvl="1"/>
              <a:r>
                <a:rPr lang="en-US" altLang="ko-KR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f.   ERD</a:t>
              </a:r>
              <a:endParaRPr lang="ko-KR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AC8C7C-7DB8-415E-9ADF-E89742F916B0}"/>
                </a:ext>
              </a:extLst>
            </p:cNvPr>
            <p:cNvSpPr txBox="1"/>
            <p:nvPr/>
          </p:nvSpPr>
          <p:spPr>
            <a:xfrm>
              <a:off x="3319300" y="1134441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1. </a:t>
              </a:r>
              <a:r>
                <a:rPr lang="ko-KR" altLang="en-US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팀원 소개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9849CF-3523-451F-BD34-B38066F7206E}"/>
                </a:ext>
              </a:extLst>
            </p:cNvPr>
            <p:cNvSpPr txBox="1"/>
            <p:nvPr/>
          </p:nvSpPr>
          <p:spPr>
            <a:xfrm>
              <a:off x="3319300" y="5204962"/>
              <a:ext cx="2738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</a:t>
              </a:r>
              <a:r>
                <a:rPr lang="en-US" altLang="ko-KR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pc="3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시연</a:t>
              </a:r>
              <a:endPara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112426-829F-40A0-9AD3-09B4989DA658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7DAAD3-0EB2-4DDE-BDF9-4C4ABA0D77A4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B3FEDB-4EC5-4BBE-B4F2-14A044A3E65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04.17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73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9279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FBA8B-D3EC-4676-8E72-B94AD97C6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86" y="972507"/>
            <a:ext cx="6067425" cy="575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시퀀스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91780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97078-D23C-4017-9004-D10AFAA16106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3D2F9-682F-46D1-B3D8-03EF210183AF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B3EDAF9-1019-4ACE-84F0-F645361E673B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9C3880-B5B4-4472-8F47-43BC14AD1EBD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11C261-AE6A-41FD-842E-FCEEB505A3C5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11181A-2E6B-41F1-9101-D86CB671D903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252E96-1831-45E0-9256-47F8CA2E5697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9FE695-98BD-46CF-AEB8-5B325097E516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45906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커뮤니케이션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51AF11-2F3F-493E-A720-16A8F8397B1B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B3EDC-5694-4A6A-8654-76E63AF35CF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AC0FD-B9B0-41A2-BEFF-DBE265833AD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30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9279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시퀀스 다이어그램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917809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E97078-D23C-4017-9004-D10AFAA16106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3D2F9-682F-46D1-B3D8-03EF210183AF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B3EDAF9-1019-4ACE-84F0-F645361E673B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69C3880-B5B4-4472-8F47-43BC14AD1EBD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11C261-AE6A-41FD-842E-FCEEB505A3C5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C11181A-2E6B-41F1-9101-D86CB671D903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252E96-1831-45E0-9256-47F8CA2E5697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9FE695-98BD-46CF-AEB8-5B325097E516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AF6C1-A572-44A1-844F-D6A24259F752}"/>
              </a:ext>
            </a:extLst>
          </p:cNvPr>
          <p:cNvSpPr txBox="1"/>
          <p:nvPr/>
        </p:nvSpPr>
        <p:spPr>
          <a:xfrm>
            <a:off x="445906" y="1085574"/>
            <a:ext cx="2448273" cy="4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차량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51AF11-2F3F-493E-A720-16A8F8397B1B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B3EDC-5694-4A6A-8654-76E63AF35CF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AC0FD-B9B0-41A2-BEFF-DBE265833AD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642533C-0AB5-4A56-ACA7-645F203D2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7" y="1550349"/>
            <a:ext cx="60674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26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65" y="1628800"/>
            <a:ext cx="8528525" cy="38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F0B5E9-B7DD-4629-91DA-8A9EDA1B65D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10FC22-35B8-46CE-8C3D-FE8881AF7D4B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3BEBB3-24AD-4D13-8B0A-F1016C913F63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648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7C5F62-C942-4D94-A390-7DF436B6D178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FBD1FA-972A-4ECC-9743-980EF858F690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63E96-4BF8-494C-A2B8-391E9E5FBE2E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E7BFCE8-CC1D-4D07-9445-E4E4D345F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079464"/>
              </p:ext>
            </p:extLst>
          </p:nvPr>
        </p:nvGraphicFramePr>
        <p:xfrm>
          <a:off x="911225" y="1545848"/>
          <a:ext cx="7321550" cy="459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Worksheet" r:id="rId4" imgW="7321513" imgH="4597238" progId="Excel.Sheet.12">
                  <p:embed/>
                </p:oleObj>
              </mc:Choice>
              <mc:Fallback>
                <p:oleObj name="Worksheet" r:id="rId4" imgW="7321513" imgH="45972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545848"/>
                        <a:ext cx="7321550" cy="459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3F10A0C-6571-4E49-B58E-EE4FFC5F3295}"/>
              </a:ext>
            </a:extLst>
          </p:cNvPr>
          <p:cNvSpPr txBox="1"/>
          <p:nvPr/>
        </p:nvSpPr>
        <p:spPr>
          <a:xfrm>
            <a:off x="845236" y="1050298"/>
            <a:ext cx="293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인사관리</a:t>
            </a:r>
          </a:p>
        </p:txBody>
      </p:sp>
    </p:spTree>
    <p:extLst>
      <p:ext uri="{BB962C8B-B14F-4D97-AF65-F5344CB8AC3E}">
        <p14:creationId xmlns:p14="http://schemas.microsoft.com/office/powerpoint/2010/main" val="487239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7C5F62-C942-4D94-A390-7DF436B6D178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FBD1FA-972A-4ECC-9743-980EF858F690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363E96-4BF8-494C-A2B8-391E9E5FBE2E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D8D9BE41-00EE-4EE1-953A-44B3AD6BD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001706"/>
              </p:ext>
            </p:extLst>
          </p:nvPr>
        </p:nvGraphicFramePr>
        <p:xfrm>
          <a:off x="911225" y="1840832"/>
          <a:ext cx="73215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Worksheet" r:id="rId4" imgW="7321513" imgH="1943232" progId="Excel.Sheet.12">
                  <p:embed/>
                </p:oleObj>
              </mc:Choice>
              <mc:Fallback>
                <p:oleObj name="Worksheet" r:id="rId4" imgW="7321513" imgH="19432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840832"/>
                        <a:ext cx="732155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6979C8D7-0420-44E0-97B3-E6A6808D1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26174"/>
              </p:ext>
            </p:extLst>
          </p:nvPr>
        </p:nvGraphicFramePr>
        <p:xfrm>
          <a:off x="911225" y="3768700"/>
          <a:ext cx="732155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Worksheet" r:id="rId6" imgW="7321513" imgH="1460397" progId="Excel.Sheet.12">
                  <p:embed/>
                </p:oleObj>
              </mc:Choice>
              <mc:Fallback>
                <p:oleObj name="Worksheet" r:id="rId6" imgW="7321513" imgH="14603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3768700"/>
                        <a:ext cx="732155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DF8073B-69FC-45BA-9005-F1E241036ACA}"/>
              </a:ext>
            </a:extLst>
          </p:cNvPr>
          <p:cNvSpPr txBox="1"/>
          <p:nvPr/>
        </p:nvSpPr>
        <p:spPr>
          <a:xfrm>
            <a:off x="845236" y="126876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인사관리</a:t>
            </a:r>
          </a:p>
        </p:txBody>
      </p:sp>
    </p:spTree>
    <p:extLst>
      <p:ext uri="{BB962C8B-B14F-4D97-AF65-F5344CB8AC3E}">
        <p14:creationId xmlns:p14="http://schemas.microsoft.com/office/powerpoint/2010/main" val="73936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8DCB4C-4109-40AC-AB38-BEEEE87E18B1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743A29-1BD4-4171-A54B-F59BD8DC08D2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22FA5D-0005-4D83-8985-8EF90AE19BCE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898806D-50C6-4905-8E76-03C9B79E2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554155"/>
              </p:ext>
            </p:extLst>
          </p:nvPr>
        </p:nvGraphicFramePr>
        <p:xfrm>
          <a:off x="911225" y="1649767"/>
          <a:ext cx="732155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Worksheet" r:id="rId4" imgW="7321513" imgH="1460397" progId="Excel.Sheet.12">
                  <p:embed/>
                </p:oleObj>
              </mc:Choice>
              <mc:Fallback>
                <p:oleObj name="Worksheet" r:id="rId4" imgW="7321513" imgH="14603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649767"/>
                        <a:ext cx="732155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5315F3F-0809-4139-B81F-088767B97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07042"/>
              </p:ext>
            </p:extLst>
          </p:nvPr>
        </p:nvGraphicFramePr>
        <p:xfrm>
          <a:off x="911225" y="3091532"/>
          <a:ext cx="732155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Worksheet" r:id="rId6" imgW="7321513" imgH="2425671" progId="Excel.Sheet.12">
                  <p:embed/>
                </p:oleObj>
              </mc:Choice>
              <mc:Fallback>
                <p:oleObj name="Worksheet" r:id="rId6" imgW="7321513" imgH="24256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3091532"/>
                        <a:ext cx="732155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B125C6F-ADB5-4867-8C63-9753B79F8030}"/>
              </a:ext>
            </a:extLst>
          </p:cNvPr>
          <p:cNvSpPr txBox="1"/>
          <p:nvPr/>
        </p:nvSpPr>
        <p:spPr>
          <a:xfrm>
            <a:off x="845236" y="126876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휴가관리</a:t>
            </a:r>
          </a:p>
        </p:txBody>
      </p:sp>
    </p:spTree>
    <p:extLst>
      <p:ext uri="{BB962C8B-B14F-4D97-AF65-F5344CB8AC3E}">
        <p14:creationId xmlns:p14="http://schemas.microsoft.com/office/powerpoint/2010/main" val="4271501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353FC5-0FEA-416F-8372-F0FE111C056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90B284-2311-496F-9780-BEB8F15E3851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6ABBB7-2DBE-4E79-9792-F5A7452B25AF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1C747B5-C8D3-43A7-B88F-3BAD3E328B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150490"/>
              </p:ext>
            </p:extLst>
          </p:nvPr>
        </p:nvGraphicFramePr>
        <p:xfrm>
          <a:off x="911225" y="1733550"/>
          <a:ext cx="732155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Worksheet" r:id="rId4" imgW="7321513" imgH="3390944" progId="Excel.Sheet.12">
                  <p:embed/>
                </p:oleObj>
              </mc:Choice>
              <mc:Fallback>
                <p:oleObj name="Worksheet" r:id="rId4" imgW="7321513" imgH="33909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733550"/>
                        <a:ext cx="7321550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8A8F3D1-F21B-4F1C-82E0-22B9F5FA85F8}"/>
              </a:ext>
            </a:extLst>
          </p:cNvPr>
          <p:cNvSpPr txBox="1"/>
          <p:nvPr/>
        </p:nvSpPr>
        <p:spPr>
          <a:xfrm>
            <a:off x="845236" y="126876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전자결재</a:t>
            </a:r>
          </a:p>
        </p:txBody>
      </p:sp>
    </p:spTree>
    <p:extLst>
      <p:ext uri="{BB962C8B-B14F-4D97-AF65-F5344CB8AC3E}">
        <p14:creationId xmlns:p14="http://schemas.microsoft.com/office/powerpoint/2010/main" val="234153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353FC5-0FEA-416F-8372-F0FE111C056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90B284-2311-496F-9780-BEB8F15E3851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6ABBB7-2DBE-4E79-9792-F5A7452B25AF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3EB6B2DA-22C3-4F6F-9B7A-FB731A9CE9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19790"/>
              </p:ext>
            </p:extLst>
          </p:nvPr>
        </p:nvGraphicFramePr>
        <p:xfrm>
          <a:off x="911225" y="2158018"/>
          <a:ext cx="7321550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Worksheet" r:id="rId4" imgW="7321513" imgH="2908109" progId="Excel.Sheet.12">
                  <p:embed/>
                </p:oleObj>
              </mc:Choice>
              <mc:Fallback>
                <p:oleObj name="Worksheet" r:id="rId4" imgW="7321513" imgH="29081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2158018"/>
                        <a:ext cx="7321550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DAC9087-49C0-4965-BB86-EB8C3C65B6E9}"/>
              </a:ext>
            </a:extLst>
          </p:cNvPr>
          <p:cNvSpPr txBox="1"/>
          <p:nvPr/>
        </p:nvSpPr>
        <p:spPr>
          <a:xfrm>
            <a:off x="845236" y="160392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전자결재</a:t>
            </a:r>
          </a:p>
        </p:txBody>
      </p:sp>
    </p:spTree>
    <p:extLst>
      <p:ext uri="{BB962C8B-B14F-4D97-AF65-F5344CB8AC3E}">
        <p14:creationId xmlns:p14="http://schemas.microsoft.com/office/powerpoint/2010/main" val="3449058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353FC5-0FEA-416F-8372-F0FE111C056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90B284-2311-496F-9780-BEB8F15E3851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6ABBB7-2DBE-4E79-9792-F5A7452B25AF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CD5E96F6-34FA-47DA-A1B8-689701DB6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84519"/>
              </p:ext>
            </p:extLst>
          </p:nvPr>
        </p:nvGraphicFramePr>
        <p:xfrm>
          <a:off x="911225" y="2189822"/>
          <a:ext cx="73215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Worksheet" r:id="rId4" imgW="7321513" imgH="2667088" progId="Excel.Sheet.12">
                  <p:embed/>
                </p:oleObj>
              </mc:Choice>
              <mc:Fallback>
                <p:oleObj name="Worksheet" r:id="rId4" imgW="7321513" imgH="2667088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CD5E96F6-34FA-47DA-A1B8-689701DB6D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2189822"/>
                        <a:ext cx="732155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8852DBA-0140-490D-A247-F13CBFE45B03}"/>
              </a:ext>
            </a:extLst>
          </p:cNvPr>
          <p:cNvSpPr txBox="1"/>
          <p:nvPr/>
        </p:nvSpPr>
        <p:spPr>
          <a:xfrm>
            <a:off x="845236" y="1649827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전자결재</a:t>
            </a:r>
          </a:p>
        </p:txBody>
      </p:sp>
    </p:spTree>
    <p:extLst>
      <p:ext uri="{BB962C8B-B14F-4D97-AF65-F5344CB8AC3E}">
        <p14:creationId xmlns:p14="http://schemas.microsoft.com/office/powerpoint/2010/main" val="383547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0DA006C-6A18-4A61-B478-FF9758EF0420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4A12D7-ADE2-411D-B85D-67ECBC269109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E33ADB-1F1B-4CC3-B407-5D38E91D30C8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CFC6F03-94C3-4B5C-AC1D-446BB89A82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260048"/>
              </p:ext>
            </p:extLst>
          </p:nvPr>
        </p:nvGraphicFramePr>
        <p:xfrm>
          <a:off x="911225" y="1677020"/>
          <a:ext cx="73215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Worksheet" r:id="rId4" imgW="7321513" imgH="2184253" progId="Excel.Sheet.12">
                  <p:embed/>
                </p:oleObj>
              </mc:Choice>
              <mc:Fallback>
                <p:oleObj name="Worksheet" r:id="rId4" imgW="7321513" imgH="21842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677020"/>
                        <a:ext cx="732155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29753747-16BD-421D-851B-940115C41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025409"/>
              </p:ext>
            </p:extLst>
          </p:nvPr>
        </p:nvGraphicFramePr>
        <p:xfrm>
          <a:off x="911225" y="3840708"/>
          <a:ext cx="732155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Worksheet" r:id="rId6" imgW="7321513" imgH="1460397" progId="Excel.Sheet.12">
                  <p:embed/>
                </p:oleObj>
              </mc:Choice>
              <mc:Fallback>
                <p:oleObj name="Worksheet" r:id="rId6" imgW="7321513" imgH="14603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3840708"/>
                        <a:ext cx="732155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7885540-12D3-425C-B1BC-85F99EBB5BBD}"/>
              </a:ext>
            </a:extLst>
          </p:cNvPr>
          <p:cNvSpPr txBox="1"/>
          <p:nvPr/>
        </p:nvSpPr>
        <p:spPr>
          <a:xfrm>
            <a:off x="845236" y="126876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408841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1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5047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팀원 소개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7839968-3202-40BC-88E4-0543D835C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t="14438" r="45057" b="48229"/>
          <a:stretch/>
        </p:blipFill>
        <p:spPr>
          <a:xfrm>
            <a:off x="3549042" y="3765845"/>
            <a:ext cx="1080000" cy="1091743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4022B01-CB21-4DA8-B368-55AC8DE9A4BC}"/>
              </a:ext>
            </a:extLst>
          </p:cNvPr>
          <p:cNvSpPr txBox="1"/>
          <p:nvPr/>
        </p:nvSpPr>
        <p:spPr>
          <a:xfrm>
            <a:off x="1454212" y="1590059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이승환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12D4A4-FD80-4A96-B3B2-86A6A317F0C8}"/>
              </a:ext>
            </a:extLst>
          </p:cNvPr>
          <p:cNvSpPr txBox="1"/>
          <p:nvPr/>
        </p:nvSpPr>
        <p:spPr>
          <a:xfrm>
            <a:off x="1461386" y="1354329"/>
            <a:ext cx="1718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leader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4FE464-20C3-4451-B451-2097C025858F}"/>
              </a:ext>
            </a:extLst>
          </p:cNvPr>
          <p:cNvSpPr txBox="1"/>
          <p:nvPr/>
        </p:nvSpPr>
        <p:spPr>
          <a:xfrm>
            <a:off x="1471256" y="4228248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전민희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2A80EED-8209-455A-A8D0-8150582B2FF1}"/>
              </a:ext>
            </a:extLst>
          </p:cNvPr>
          <p:cNvGrpSpPr/>
          <p:nvPr/>
        </p:nvGrpSpPr>
        <p:grpSpPr>
          <a:xfrm>
            <a:off x="3530373" y="1137099"/>
            <a:ext cx="2532776" cy="1080000"/>
            <a:chOff x="3358288" y="1049346"/>
            <a:chExt cx="2532776" cy="108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6DCDA3-3EAF-414D-95D2-4758790FA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3" r="20582" b="34438"/>
            <a:stretch/>
          </p:blipFill>
          <p:spPr>
            <a:xfrm>
              <a:off x="3358288" y="1049346"/>
              <a:ext cx="1098669" cy="1080000"/>
            </a:xfrm>
            <a:prstGeom prst="ellipse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100FD1-444D-4699-BB56-B7D04D20EE8F}"/>
                </a:ext>
              </a:extLst>
            </p:cNvPr>
            <p:cNvSpPr txBox="1"/>
            <p:nvPr/>
          </p:nvSpPr>
          <p:spPr>
            <a:xfrm>
              <a:off x="4172453" y="1515177"/>
              <a:ext cx="171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이지준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557140F-9C90-485C-B244-DC8759E1D9CE}"/>
              </a:ext>
            </a:extLst>
          </p:cNvPr>
          <p:cNvSpPr txBox="1"/>
          <p:nvPr/>
        </p:nvSpPr>
        <p:spPr>
          <a:xfrm>
            <a:off x="7010102" y="1590059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최원호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84ECF0E-A940-4E47-B3E3-3B10094EF653}"/>
              </a:ext>
            </a:extLst>
          </p:cNvPr>
          <p:cNvCxnSpPr>
            <a:cxnSpLocks/>
          </p:cNvCxnSpPr>
          <p:nvPr/>
        </p:nvCxnSpPr>
        <p:spPr>
          <a:xfrm>
            <a:off x="3192683" y="1042259"/>
            <a:ext cx="0" cy="4979029"/>
          </a:xfrm>
          <a:prstGeom prst="line">
            <a:avLst/>
          </a:prstGeom>
          <a:ln w="825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1906E58-5251-4510-B8A6-331782A5811A}"/>
              </a:ext>
            </a:extLst>
          </p:cNvPr>
          <p:cNvCxnSpPr>
            <a:cxnSpLocks/>
          </p:cNvCxnSpPr>
          <p:nvPr/>
        </p:nvCxnSpPr>
        <p:spPr>
          <a:xfrm>
            <a:off x="5935883" y="1042259"/>
            <a:ext cx="0" cy="4979029"/>
          </a:xfrm>
          <a:prstGeom prst="line">
            <a:avLst/>
          </a:prstGeom>
          <a:ln w="825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CA049C9-FD3D-4416-9D01-E78EF6D947D7}"/>
              </a:ext>
            </a:extLst>
          </p:cNvPr>
          <p:cNvCxnSpPr>
            <a:cxnSpLocks/>
          </p:cNvCxnSpPr>
          <p:nvPr/>
        </p:nvCxnSpPr>
        <p:spPr>
          <a:xfrm>
            <a:off x="490975" y="3573016"/>
            <a:ext cx="8162050" cy="0"/>
          </a:xfrm>
          <a:prstGeom prst="line">
            <a:avLst/>
          </a:prstGeom>
          <a:ln w="825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6115D-53C1-4828-8DC6-FEBE5D4E5DAC}"/>
              </a:ext>
            </a:extLst>
          </p:cNvPr>
          <p:cNvSpPr txBox="1"/>
          <p:nvPr/>
        </p:nvSpPr>
        <p:spPr>
          <a:xfrm>
            <a:off x="4366856" y="4228248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김선일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1F863B-C8FD-401C-B18F-5709B78F5C1F}"/>
              </a:ext>
            </a:extLst>
          </p:cNvPr>
          <p:cNvSpPr txBox="1"/>
          <p:nvPr/>
        </p:nvSpPr>
        <p:spPr>
          <a:xfrm>
            <a:off x="7160856" y="4228248"/>
            <a:ext cx="17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이헌준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1213801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90AEF9-7B3B-41F2-85CB-0A521B6FF2E2}"/>
              </a:ext>
            </a:extLst>
          </p:cNvPr>
          <p:cNvGrpSpPr/>
          <p:nvPr/>
        </p:nvGrpSpPr>
        <p:grpSpPr>
          <a:xfrm>
            <a:off x="851786" y="2421129"/>
            <a:ext cx="1731290" cy="866576"/>
            <a:chOff x="851786" y="2421129"/>
            <a:chExt cx="1731290" cy="8665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18FD257-935D-4B6B-86FD-C98B557AAA0D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C81B15-956C-46FD-AAD8-351833EE8985}"/>
                </a:ext>
              </a:extLst>
            </p:cNvPr>
            <p:cNvSpPr txBox="1"/>
            <p:nvPr/>
          </p:nvSpPr>
          <p:spPr>
            <a:xfrm>
              <a:off x="851786" y="2421129"/>
              <a:ext cx="1718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전자결재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46E8B4-4A7C-4FA3-B541-9F3137A755BD}"/>
                </a:ext>
              </a:extLst>
            </p:cNvPr>
            <p:cNvSpPr txBox="1"/>
            <p:nvPr/>
          </p:nvSpPr>
          <p:spPr>
            <a:xfrm>
              <a:off x="851786" y="2717462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전자문서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D06DE7-2E4F-4B70-A501-4900AAA06C10}"/>
                </a:ext>
              </a:extLst>
            </p:cNvPr>
            <p:cNvSpPr txBox="1"/>
            <p:nvPr/>
          </p:nvSpPr>
          <p:spPr>
            <a:xfrm>
              <a:off x="851786" y="2979928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결재선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A1F3BAC-366C-4EA0-B751-74047BB4320E}"/>
              </a:ext>
            </a:extLst>
          </p:cNvPr>
          <p:cNvGrpSpPr/>
          <p:nvPr/>
        </p:nvGrpSpPr>
        <p:grpSpPr>
          <a:xfrm>
            <a:off x="3705052" y="2421129"/>
            <a:ext cx="1731290" cy="866576"/>
            <a:chOff x="851786" y="2421129"/>
            <a:chExt cx="1731290" cy="8665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8A68D9-52E1-4A57-9838-85A4F2009FBB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07373D-BCD8-4F7D-9957-12688541C4B4}"/>
                </a:ext>
              </a:extLst>
            </p:cNvPr>
            <p:cNvSpPr txBox="1"/>
            <p:nvPr/>
          </p:nvSpPr>
          <p:spPr>
            <a:xfrm>
              <a:off x="851786" y="2421129"/>
              <a:ext cx="1718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인사관리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6F7D64-EB53-45D8-BDA5-BF8087756646}"/>
                </a:ext>
              </a:extLst>
            </p:cNvPr>
            <p:cNvSpPr txBox="1"/>
            <p:nvPr/>
          </p:nvSpPr>
          <p:spPr>
            <a:xfrm>
              <a:off x="851786" y="2717462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근태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D24631-4293-4F4E-8FA1-65D3B495C016}"/>
                </a:ext>
              </a:extLst>
            </p:cNvPr>
            <p:cNvSpPr txBox="1"/>
            <p:nvPr/>
          </p:nvSpPr>
          <p:spPr>
            <a:xfrm>
              <a:off x="851786" y="2979928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조직도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9EED272-908C-416C-BCE6-7108A67EDB68}"/>
              </a:ext>
            </a:extLst>
          </p:cNvPr>
          <p:cNvGrpSpPr/>
          <p:nvPr/>
        </p:nvGrpSpPr>
        <p:grpSpPr>
          <a:xfrm>
            <a:off x="6499052" y="2421129"/>
            <a:ext cx="1731290" cy="866576"/>
            <a:chOff x="851786" y="2421129"/>
            <a:chExt cx="1731290" cy="86657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F0E16D8-F2DD-4BE2-B72F-BC858E87D07A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DB33CD-7183-4AC8-808F-8B78C84235F0}"/>
                </a:ext>
              </a:extLst>
            </p:cNvPr>
            <p:cNvSpPr txBox="1"/>
            <p:nvPr/>
          </p:nvSpPr>
          <p:spPr>
            <a:xfrm>
              <a:off x="851786" y="2421129"/>
              <a:ext cx="1718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커뮤니케이션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D169F7-254B-4DCC-BF49-D167CCE3A60F}"/>
                </a:ext>
              </a:extLst>
            </p:cNvPr>
            <p:cNvSpPr txBox="1"/>
            <p:nvPr/>
          </p:nvSpPr>
          <p:spPr>
            <a:xfrm>
              <a:off x="851786" y="2850315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DM(1:1) /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채널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그룹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)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D8756E-CA93-443A-87E2-DD686488CCCF}"/>
                </a:ext>
              </a:extLst>
            </p:cNvPr>
            <p:cNvSpPr txBox="1"/>
            <p:nvPr/>
          </p:nvSpPr>
          <p:spPr>
            <a:xfrm>
              <a:off x="851786" y="2979928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D628448-D6A2-4FFD-A656-628D06FAA0FD}"/>
              </a:ext>
            </a:extLst>
          </p:cNvPr>
          <p:cNvGrpSpPr/>
          <p:nvPr/>
        </p:nvGrpSpPr>
        <p:grpSpPr>
          <a:xfrm>
            <a:off x="3696585" y="5105063"/>
            <a:ext cx="1731290" cy="866576"/>
            <a:chOff x="851786" y="2421129"/>
            <a:chExt cx="1731290" cy="86657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DC8CCDB-6A7B-48C8-8D70-570EF0A520E1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D85434-7333-4A5F-A080-64B31F285279}"/>
                </a:ext>
              </a:extLst>
            </p:cNvPr>
            <p:cNvSpPr txBox="1"/>
            <p:nvPr/>
          </p:nvSpPr>
          <p:spPr>
            <a:xfrm>
              <a:off x="851786" y="2421129"/>
              <a:ext cx="17186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커뮤니케이션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69B120-8140-4148-BD6E-9C1850BFEBCF}"/>
                </a:ext>
              </a:extLst>
            </p:cNvPr>
            <p:cNvSpPr txBox="1"/>
            <p:nvPr/>
          </p:nvSpPr>
          <p:spPr>
            <a:xfrm>
              <a:off x="851786" y="2717462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게시판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4EE296-C806-4040-B86B-DDB5A4C1E004}"/>
                </a:ext>
              </a:extLst>
            </p:cNvPr>
            <p:cNvSpPr txBox="1"/>
            <p:nvPr/>
          </p:nvSpPr>
          <p:spPr>
            <a:xfrm>
              <a:off x="851786" y="2979928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실시간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접속자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확인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55A1608-4F8B-4BF3-BE4A-4A536A4744C7}"/>
              </a:ext>
            </a:extLst>
          </p:cNvPr>
          <p:cNvGrpSpPr/>
          <p:nvPr/>
        </p:nvGrpSpPr>
        <p:grpSpPr>
          <a:xfrm>
            <a:off x="877305" y="5105063"/>
            <a:ext cx="887206" cy="854850"/>
            <a:chOff x="851786" y="2421129"/>
            <a:chExt cx="1731290" cy="85485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D54E3A0-0051-4BD8-94BC-0A397AD955AC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D560F5B-ACDE-4394-969E-E791D04E83D1}"/>
                </a:ext>
              </a:extLst>
            </p:cNvPr>
            <p:cNvSpPr txBox="1"/>
            <p:nvPr/>
          </p:nvSpPr>
          <p:spPr>
            <a:xfrm>
              <a:off x="851786" y="2421129"/>
              <a:ext cx="1718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일정관리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5070C9-C784-4BF5-BE75-49E4B9A7FBAD}"/>
                </a:ext>
              </a:extLst>
            </p:cNvPr>
            <p:cNvSpPr txBox="1"/>
            <p:nvPr/>
          </p:nvSpPr>
          <p:spPr>
            <a:xfrm>
              <a:off x="851786" y="2834206"/>
              <a:ext cx="1718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캘린더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073F841-6E8B-4B1F-A225-FA0409EA935E}"/>
              </a:ext>
            </a:extLst>
          </p:cNvPr>
          <p:cNvGrpSpPr/>
          <p:nvPr/>
        </p:nvGrpSpPr>
        <p:grpSpPr>
          <a:xfrm>
            <a:off x="1783118" y="5105063"/>
            <a:ext cx="887206" cy="866576"/>
            <a:chOff x="851786" y="2421129"/>
            <a:chExt cx="1731290" cy="866576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C3D6628-10A2-4035-9DDC-C3200AACF0FE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0C8FF4-3C62-466C-A6C7-F91678470B3F}"/>
                </a:ext>
              </a:extLst>
            </p:cNvPr>
            <p:cNvSpPr txBox="1"/>
            <p:nvPr/>
          </p:nvSpPr>
          <p:spPr>
            <a:xfrm>
              <a:off x="851786" y="2421129"/>
              <a:ext cx="1718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예약관리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F8DFD8-8DD7-43C1-AE79-1C9FDF152B94}"/>
                </a:ext>
              </a:extLst>
            </p:cNvPr>
            <p:cNvSpPr txBox="1"/>
            <p:nvPr/>
          </p:nvSpPr>
          <p:spPr>
            <a:xfrm>
              <a:off x="851786" y="2717462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회의실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4A9287-D1DE-4B99-8C58-495385F0F08E}"/>
                </a:ext>
              </a:extLst>
            </p:cNvPr>
            <p:cNvSpPr txBox="1"/>
            <p:nvPr/>
          </p:nvSpPr>
          <p:spPr>
            <a:xfrm>
              <a:off x="851786" y="2979928"/>
              <a:ext cx="171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법인 차량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B26F5E-9E0F-4AFF-9BFE-52B8DB40B4A8}"/>
              </a:ext>
            </a:extLst>
          </p:cNvPr>
          <p:cNvGrpSpPr/>
          <p:nvPr/>
        </p:nvGrpSpPr>
        <p:grpSpPr>
          <a:xfrm>
            <a:off x="6524571" y="5105063"/>
            <a:ext cx="1693083" cy="854850"/>
            <a:chOff x="851786" y="2421129"/>
            <a:chExt cx="1731290" cy="85485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BC6F76-3355-46DF-B976-3B79F0D71BA9}"/>
                </a:ext>
              </a:extLst>
            </p:cNvPr>
            <p:cNvSpPr/>
            <p:nvPr/>
          </p:nvSpPr>
          <p:spPr>
            <a:xfrm>
              <a:off x="851786" y="2708457"/>
              <a:ext cx="1731290" cy="5675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AA72AA-F807-4F65-9119-447006406B0F}"/>
                </a:ext>
              </a:extLst>
            </p:cNvPr>
            <p:cNvSpPr txBox="1"/>
            <p:nvPr/>
          </p:nvSpPr>
          <p:spPr>
            <a:xfrm>
              <a:off x="851786" y="2421129"/>
              <a:ext cx="1718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인사관리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730D7E5-452F-489A-AFC2-C613A7426F41}"/>
                </a:ext>
              </a:extLst>
            </p:cNvPr>
            <p:cNvSpPr txBox="1"/>
            <p:nvPr/>
          </p:nvSpPr>
          <p:spPr>
            <a:xfrm>
              <a:off x="851786" y="2839758"/>
              <a:ext cx="1718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휴가</a:t>
              </a: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FFA31C73-0422-4721-BBA6-769DB427336C}"/>
              </a:ext>
            </a:extLst>
          </p:cNvPr>
          <p:cNvSpPr/>
          <p:nvPr/>
        </p:nvSpPr>
        <p:spPr>
          <a:xfrm>
            <a:off x="2795624" y="1151626"/>
            <a:ext cx="191822" cy="191822"/>
          </a:xfrm>
          <a:prstGeom prst="ellips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B5317510-7CCC-451E-A6F1-B28A83CAE2F9}"/>
              </a:ext>
            </a:extLst>
          </p:cNvPr>
          <p:cNvSpPr/>
          <p:nvPr/>
        </p:nvSpPr>
        <p:spPr>
          <a:xfrm>
            <a:off x="2801829" y="3743997"/>
            <a:ext cx="191822" cy="191822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2CBA859-B202-482D-BEEC-921025B955F3}"/>
              </a:ext>
            </a:extLst>
          </p:cNvPr>
          <p:cNvSpPr/>
          <p:nvPr/>
        </p:nvSpPr>
        <p:spPr>
          <a:xfrm>
            <a:off x="5533960" y="3743997"/>
            <a:ext cx="191822" cy="191822"/>
          </a:xfrm>
          <a:prstGeom prst="ellipse">
            <a:avLst/>
          </a:prstGeom>
          <a:solidFill>
            <a:srgbClr val="A1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7410F2CC-0E24-427F-AD12-2C236B34D82B}"/>
              </a:ext>
            </a:extLst>
          </p:cNvPr>
          <p:cNvSpPr/>
          <p:nvPr/>
        </p:nvSpPr>
        <p:spPr>
          <a:xfrm>
            <a:off x="5533960" y="1133749"/>
            <a:ext cx="191822" cy="1918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4874B57-3A8A-49EA-A740-846D097068DF}"/>
              </a:ext>
            </a:extLst>
          </p:cNvPr>
          <p:cNvSpPr/>
          <p:nvPr/>
        </p:nvSpPr>
        <p:spPr>
          <a:xfrm>
            <a:off x="8254213" y="1151626"/>
            <a:ext cx="191822" cy="19182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F6609A9-13C8-4925-A31E-017E99FC0BCE}"/>
              </a:ext>
            </a:extLst>
          </p:cNvPr>
          <p:cNvSpPr/>
          <p:nvPr/>
        </p:nvSpPr>
        <p:spPr>
          <a:xfrm>
            <a:off x="8254213" y="3743997"/>
            <a:ext cx="191822" cy="191822"/>
          </a:xfrm>
          <a:prstGeom prst="ellipse">
            <a:avLst/>
          </a:prstGeom>
          <a:solidFill>
            <a:srgbClr val="55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46683C9-CEBB-4672-B443-5D0E0FC23A80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FB2E414-4028-491A-A28E-D0BB765318E2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4384151-A6DD-4026-B17E-5C396265DF17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F47703D-96CC-4E80-99AC-9B79BBBF4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3"/>
          <a:stretch/>
        </p:blipFill>
        <p:spPr>
          <a:xfrm>
            <a:off x="755576" y="1088124"/>
            <a:ext cx="1157514" cy="115931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F4C0F3-A688-4A8F-B296-C974BA50F2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6"/>
          <a:stretch/>
        </p:blipFill>
        <p:spPr>
          <a:xfrm>
            <a:off x="6300192" y="1109405"/>
            <a:ext cx="1165377" cy="1146160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8D74D5-CB04-47B0-A0A0-0C3524FB33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9"/>
          <a:stretch/>
        </p:blipFill>
        <p:spPr>
          <a:xfrm>
            <a:off x="6228184" y="3759020"/>
            <a:ext cx="1205060" cy="1163744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386741-2442-496F-BA07-55AC73C8D67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70"/>
          <a:stretch/>
        </p:blipFill>
        <p:spPr>
          <a:xfrm>
            <a:off x="743976" y="3771166"/>
            <a:ext cx="1163728" cy="1159310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82D719-3C25-4D13-AF9E-99A9CABF73B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3"/>
          <a:stretch/>
        </p:blipFill>
        <p:spPr>
          <a:xfrm>
            <a:off x="3482782" y="3784991"/>
            <a:ext cx="1174406" cy="1091742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435D5B-3C72-4756-9DC9-9E877366CD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41"/>
          <a:stretch/>
        </p:blipFill>
        <p:spPr>
          <a:xfrm>
            <a:off x="3541476" y="1075503"/>
            <a:ext cx="1162447" cy="11645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667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0DA006C-6A18-4A61-B478-FF9758EF0420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4A12D7-ADE2-411D-B85D-67ECBC269109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E33ADB-1F1B-4CC3-B407-5D38E91D30C8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2464BCFA-CA38-4599-B503-BAB5C4B3A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006728"/>
              </p:ext>
            </p:extLst>
          </p:nvPr>
        </p:nvGraphicFramePr>
        <p:xfrm>
          <a:off x="911225" y="2336800"/>
          <a:ext cx="73215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Worksheet" r:id="rId4" imgW="7321513" imgH="2184253" progId="Excel.Sheet.12">
                  <p:embed/>
                </p:oleObj>
              </mc:Choice>
              <mc:Fallback>
                <p:oleObj name="Worksheet" r:id="rId4" imgW="7321513" imgH="21842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2336800"/>
                        <a:ext cx="732155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BEA1005-4A17-40AC-9110-B19B54A127FF}"/>
              </a:ext>
            </a:extLst>
          </p:cNvPr>
          <p:cNvSpPr txBox="1"/>
          <p:nvPr/>
        </p:nvSpPr>
        <p:spPr>
          <a:xfrm>
            <a:off x="845236" y="1946175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420390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A251058-DC00-4139-BCBB-D71FFEDBDBF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03F04-A71C-461F-A384-020CF727D9EE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79F89D-EAE1-4A55-A405-FDB275D795F0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ECB1C7C-4C16-4AC6-A6AC-E15C0CCE2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47360"/>
              </p:ext>
            </p:extLst>
          </p:nvPr>
        </p:nvGraphicFramePr>
        <p:xfrm>
          <a:off x="911225" y="1500167"/>
          <a:ext cx="73215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Worksheet" r:id="rId4" imgW="7321513" imgH="2184253" progId="Excel.Sheet.12">
                  <p:embed/>
                </p:oleObj>
              </mc:Choice>
              <mc:Fallback>
                <p:oleObj name="Worksheet" r:id="rId4" imgW="7321513" imgH="21842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500167"/>
                        <a:ext cx="732155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8F6465A0-0636-4EC1-A0B2-83C37A9AC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33071"/>
              </p:ext>
            </p:extLst>
          </p:nvPr>
        </p:nvGraphicFramePr>
        <p:xfrm>
          <a:off x="911225" y="3663635"/>
          <a:ext cx="732155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Worksheet" r:id="rId6" imgW="7321513" imgH="2184253" progId="Excel.Sheet.12">
                  <p:embed/>
                </p:oleObj>
              </mc:Choice>
              <mc:Fallback>
                <p:oleObj name="Worksheet" r:id="rId6" imgW="7321513" imgH="21842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3663635"/>
                        <a:ext cx="732155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BFDDD63-6616-4748-84C2-A3223F2FC728}"/>
              </a:ext>
            </a:extLst>
          </p:cNvPr>
          <p:cNvSpPr txBox="1"/>
          <p:nvPr/>
        </p:nvSpPr>
        <p:spPr>
          <a:xfrm>
            <a:off x="845236" y="1050298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예약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차량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2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A251058-DC00-4139-BCBB-D71FFEDBDBFE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03F04-A71C-461F-A384-020CF727D9EE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79F89D-EAE1-4A55-A405-FDB275D795F0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93633F89-6FC2-4909-88D7-0F2C1CC6A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56357"/>
              </p:ext>
            </p:extLst>
          </p:nvPr>
        </p:nvGraphicFramePr>
        <p:xfrm>
          <a:off x="911225" y="1974850"/>
          <a:ext cx="7321550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Worksheet" r:id="rId4" imgW="7321513" imgH="2908109" progId="Excel.Sheet.12">
                  <p:embed/>
                </p:oleObj>
              </mc:Choice>
              <mc:Fallback>
                <p:oleObj name="Worksheet" r:id="rId4" imgW="7321513" imgH="29081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974850"/>
                        <a:ext cx="7321550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74FB554-B6B3-4854-A3A0-84338593BDC0}"/>
              </a:ext>
            </a:extLst>
          </p:cNvPr>
          <p:cNvSpPr txBox="1"/>
          <p:nvPr/>
        </p:nvSpPr>
        <p:spPr>
          <a:xfrm>
            <a:off x="845236" y="1511260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423358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5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ERD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6438190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6B4-7920-463F-8C3A-45709DF7151E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E49-35B2-4FEB-972B-38EF12EB2AD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EC20DEC-1DFC-48AD-A061-68F6F9738A8F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7F0BB8-188F-4D68-8DC4-5F959D7ED63B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24B2FE1-3F91-4E03-A556-2F780817B52A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EAFC9F-CA89-4377-AAAB-0D78C63FE8DD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B3B2E78-FB7A-4622-85E8-B407CF3D785C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BDE65F9-9144-44AE-9529-8FD45640CDCB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0E3DC6C-2C0F-4994-808B-6B6FA999427D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130B1D-942C-41FF-82C7-654E863BF64F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041AA8-A6B0-4D4A-84D0-45B3D13D13EF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B64BD7B8-475C-4F34-9ABC-F71BD35AE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659411"/>
              </p:ext>
            </p:extLst>
          </p:nvPr>
        </p:nvGraphicFramePr>
        <p:xfrm>
          <a:off x="911225" y="1333406"/>
          <a:ext cx="732155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Worksheet" r:id="rId4" imgW="7321513" imgH="2425671" progId="Excel.Sheet.12">
                  <p:embed/>
                </p:oleObj>
              </mc:Choice>
              <mc:Fallback>
                <p:oleObj name="Worksheet" r:id="rId4" imgW="7321513" imgH="24256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225" y="1333406"/>
                        <a:ext cx="732155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B8ED19B-29DD-45D9-84C3-A6111D00A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679495"/>
              </p:ext>
            </p:extLst>
          </p:nvPr>
        </p:nvGraphicFramePr>
        <p:xfrm>
          <a:off x="911225" y="3739604"/>
          <a:ext cx="732155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Worksheet" r:id="rId6" imgW="7321513" imgH="2425671" progId="Excel.Sheet.12">
                  <p:embed/>
                </p:oleObj>
              </mc:Choice>
              <mc:Fallback>
                <p:oleObj name="Worksheet" r:id="rId6" imgW="7321513" imgH="24256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225" y="3739604"/>
                        <a:ext cx="732155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3E413C0-1E61-414F-8011-01BF26CD952A}"/>
              </a:ext>
            </a:extLst>
          </p:cNvPr>
          <p:cNvSpPr txBox="1"/>
          <p:nvPr/>
        </p:nvSpPr>
        <p:spPr>
          <a:xfrm>
            <a:off x="845236" y="923612"/>
            <a:ext cx="14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095305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6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5047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개발 환경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7744505" y="0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9AFF68-88E7-44AD-8792-44DFC6CAAE17}"/>
              </a:ext>
            </a:extLst>
          </p:cNvPr>
          <p:cNvSpPr/>
          <p:nvPr/>
        </p:nvSpPr>
        <p:spPr>
          <a:xfrm>
            <a:off x="652996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09AC3D5-23D8-4B8E-A96C-6B315403FF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2" y="1989351"/>
            <a:ext cx="1323562" cy="13235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814A82-C4C7-4DC3-A842-D3FC15CC7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7" y="2911509"/>
            <a:ext cx="1222726" cy="12573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37A839-CE85-45EB-B760-A6B8FA704C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7" y="4291796"/>
            <a:ext cx="1434882" cy="9565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F1E7BD6-7DDD-4C48-A8D9-DC26D1FAAE36}"/>
              </a:ext>
            </a:extLst>
          </p:cNvPr>
          <p:cNvGrpSpPr/>
          <p:nvPr/>
        </p:nvGrpSpPr>
        <p:grpSpPr>
          <a:xfrm>
            <a:off x="1281891" y="3905250"/>
            <a:ext cx="1124666" cy="556981"/>
            <a:chOff x="6732240" y="4828326"/>
            <a:chExt cx="2118051" cy="104894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31EA30-72B2-402A-AE5F-D49956775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65" b="20424"/>
            <a:stretch/>
          </p:blipFill>
          <p:spPr>
            <a:xfrm>
              <a:off x="6732240" y="4899467"/>
              <a:ext cx="1004308" cy="97780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3644EBF-90B0-48D2-8484-B82AE736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983" y="4828326"/>
              <a:ext cx="1004308" cy="1004308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5FC8D79-9297-41B4-879B-B79F0429F7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37"/>
          <a:stretch/>
        </p:blipFill>
        <p:spPr>
          <a:xfrm>
            <a:off x="3841318" y="4291796"/>
            <a:ext cx="433744" cy="9565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91C6F6-E666-4DF3-8208-5CF7023FDE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00" y="2128848"/>
            <a:ext cx="956442" cy="9535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56D3D96-2511-4EC8-B16D-B8B11B9E04E7}"/>
              </a:ext>
            </a:extLst>
          </p:cNvPr>
          <p:cNvGrpSpPr/>
          <p:nvPr/>
        </p:nvGrpSpPr>
        <p:grpSpPr>
          <a:xfrm>
            <a:off x="1257930" y="2087467"/>
            <a:ext cx="2960885" cy="784926"/>
            <a:chOff x="1257930" y="2355935"/>
            <a:chExt cx="2960885" cy="78492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9EF5811-9BE8-4B10-A117-0E6E275F3FFD}"/>
                </a:ext>
              </a:extLst>
            </p:cNvPr>
            <p:cNvGrpSpPr/>
            <p:nvPr/>
          </p:nvGrpSpPr>
          <p:grpSpPr>
            <a:xfrm>
              <a:off x="1923689" y="2355935"/>
              <a:ext cx="2295126" cy="784926"/>
              <a:chOff x="2874330" y="2658639"/>
              <a:chExt cx="2211021" cy="75616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100118C-793D-4D3F-AA06-F0F611949383}"/>
                  </a:ext>
                </a:extLst>
              </p:cNvPr>
              <p:cNvGrpSpPr/>
              <p:nvPr/>
            </p:nvGrpSpPr>
            <p:grpSpPr>
              <a:xfrm>
                <a:off x="2874330" y="2658639"/>
                <a:ext cx="1520732" cy="698353"/>
                <a:chOff x="2874330" y="2658639"/>
                <a:chExt cx="2323344" cy="1066930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F11709DF-E031-443A-8D6E-2AFD0D596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7008" y="2664863"/>
                  <a:ext cx="740666" cy="1060706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BEC8F93-B9FC-4668-AC6E-4DD71DA21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4526" y="2658639"/>
                  <a:ext cx="792482" cy="1054610"/>
                </a:xfrm>
                <a:prstGeom prst="rect">
                  <a:avLst/>
                </a:prstGeom>
              </p:spPr>
            </p:pic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7E157983-DAFD-4E2C-B477-0B12F19B16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4330" y="2667911"/>
                  <a:ext cx="792482" cy="1054610"/>
                </a:xfrm>
                <a:prstGeom prst="rect">
                  <a:avLst/>
                </a:prstGeom>
              </p:spPr>
            </p:pic>
          </p:grp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93828B5-7EFA-4675-B6A1-CEB2C0CEB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5062" y="2724512"/>
                <a:ext cx="690289" cy="690289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85C604-A502-4BCB-86FF-941AF5816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930" y="2495335"/>
              <a:ext cx="601446" cy="60144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20F4C6C-54B6-41A0-B709-38B593FB269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10474" r="67469" b="11296"/>
          <a:stretch/>
        </p:blipFill>
        <p:spPr>
          <a:xfrm>
            <a:off x="5776142" y="2128751"/>
            <a:ext cx="1028540" cy="1008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FB7353-43C4-4DA0-9EEB-6C38D434C46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89" y="4291796"/>
            <a:ext cx="1028540" cy="102854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AB3A53D-17B5-49D0-AC7C-FE8A33C535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29" y="4394949"/>
            <a:ext cx="1239698" cy="59505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0BB3E19-CEBD-4633-9F51-DE3F2BD2059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63" y="4568285"/>
            <a:ext cx="1463942" cy="37056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1CFC779-8903-44AE-9C03-60CC8EFD020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35" y="3317070"/>
            <a:ext cx="361215" cy="409979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E366244E-FD32-4A88-8987-A53B8ABB0D9A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051827-2336-463C-8B8C-5458DFF62543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5404903-0E39-430E-89A7-96CF07E43AF3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BB0E424-49D0-4D47-8D9E-E531EC7B568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00" y="4665265"/>
            <a:ext cx="914474" cy="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9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7 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5047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스토리보드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7744505" y="0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704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28C16C-1453-4007-91FA-12247F787AF2}"/>
              </a:ext>
            </a:extLst>
          </p:cNvPr>
          <p:cNvSpPr/>
          <p:nvPr/>
        </p:nvSpPr>
        <p:spPr>
          <a:xfrm>
            <a:off x="435548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A1C981-9BF5-49EB-AF90-F8E88227ABDD}"/>
              </a:ext>
            </a:extLst>
          </p:cNvPr>
          <p:cNvSpPr/>
          <p:nvPr/>
        </p:nvSpPr>
        <p:spPr>
          <a:xfrm>
            <a:off x="4573928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6B6341-104B-40CC-B531-97CB81C1993C}"/>
              </a:ext>
            </a:extLst>
          </p:cNvPr>
          <p:cNvSpPr/>
          <p:nvPr/>
        </p:nvSpPr>
        <p:spPr>
          <a:xfrm>
            <a:off x="479300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A77FE-E60B-40B7-BE02-DA7F3445DE37}"/>
              </a:ext>
            </a:extLst>
          </p:cNvPr>
          <p:cNvSpPr/>
          <p:nvPr/>
        </p:nvSpPr>
        <p:spPr>
          <a:xfrm>
            <a:off x="5011443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46543-1756-42B1-93D1-D920D93966A8}"/>
              </a:ext>
            </a:extLst>
          </p:cNvPr>
          <p:cNvSpPr/>
          <p:nvPr/>
        </p:nvSpPr>
        <p:spPr>
          <a:xfrm>
            <a:off x="523055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9AFF68-88E7-44AD-8792-44DFC6CAAE17}"/>
              </a:ext>
            </a:extLst>
          </p:cNvPr>
          <p:cNvSpPr/>
          <p:nvPr/>
        </p:nvSpPr>
        <p:spPr>
          <a:xfrm>
            <a:off x="6529968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048A4DC-EE13-4D43-9BCA-6BFA385421A1}"/>
              </a:ext>
            </a:extLst>
          </p:cNvPr>
          <p:cNvSpPr/>
          <p:nvPr/>
        </p:nvSpPr>
        <p:spPr>
          <a:xfrm>
            <a:off x="7840294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B750C18-1007-44D1-9CC1-3421554E96DB}"/>
              </a:ext>
            </a:extLst>
          </p:cNvPr>
          <p:cNvGrpSpPr/>
          <p:nvPr/>
        </p:nvGrpSpPr>
        <p:grpSpPr>
          <a:xfrm>
            <a:off x="1333627" y="1351991"/>
            <a:ext cx="6700202" cy="4523161"/>
            <a:chOff x="1224640" y="1240580"/>
            <a:chExt cx="6700202" cy="452316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E88F7B-1D0C-41C5-BD76-201BBBB9B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1" t="11267" r="16925" b="16038"/>
            <a:stretch/>
          </p:blipFill>
          <p:spPr>
            <a:xfrm>
              <a:off x="5651053" y="1260456"/>
              <a:ext cx="2273789" cy="169519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CB61F2-E714-4419-9229-466AE7C64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1" t="17383" r="16926"/>
            <a:stretch/>
          </p:blipFill>
          <p:spPr>
            <a:xfrm>
              <a:off x="3528204" y="4155122"/>
              <a:ext cx="1725612" cy="150224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E92AEB-97DE-4091-88A4-2B1A2ACED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2" r="16138"/>
            <a:stretch/>
          </p:blipFill>
          <p:spPr>
            <a:xfrm>
              <a:off x="5198953" y="2954527"/>
              <a:ext cx="2721425" cy="280921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9F2214D-045A-40EE-9C55-0B566EA50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6" t="13087" r="16926" b="4716"/>
            <a:stretch/>
          </p:blipFill>
          <p:spPr>
            <a:xfrm>
              <a:off x="1589378" y="3940226"/>
              <a:ext cx="2035223" cy="173801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35C46E-26DE-47B2-B269-E68D4EBD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640" y="1240580"/>
              <a:ext cx="4584664" cy="293266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64911F-DDE4-4239-80AB-7C3F6948BB8C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73D8E4-5ABE-4F3B-9F05-8B777ABBB962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2A25EE-ECFE-45DC-879C-3E8B757180B1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624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CCF16-0199-44E9-BB30-C6E8BE64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6" r="1746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CCF16-0199-44E9-BB30-C6E8BE64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6" r="1746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E157228-ABA3-4204-8E5D-230AEC67CB79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A1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662E5C2-D1D8-4BC5-84DB-2F5DDBADD7FC}"/>
              </a:ext>
            </a:extLst>
          </p:cNvPr>
          <p:cNvSpPr/>
          <p:nvPr/>
        </p:nvSpPr>
        <p:spPr>
          <a:xfrm>
            <a:off x="1988" y="-1922"/>
            <a:ext cx="9144000" cy="6858000"/>
          </a:xfrm>
          <a:custGeom>
            <a:avLst/>
            <a:gdLst>
              <a:gd name="connsiteX0" fmla="*/ 753588 w 9144000"/>
              <a:gd name="connsiteY0" fmla="*/ 118554 h 6858000"/>
              <a:gd name="connsiteX1" fmla="*/ 753588 w 9144000"/>
              <a:gd name="connsiteY1" fmla="*/ 692696 h 6858000"/>
              <a:gd name="connsiteX2" fmla="*/ 1977724 w 9144000"/>
              <a:gd name="connsiteY2" fmla="*/ 692696 h 6858000"/>
              <a:gd name="connsiteX3" fmla="*/ 1977724 w 9144000"/>
              <a:gd name="connsiteY3" fmla="*/ 118554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753588" y="118554"/>
                </a:moveTo>
                <a:lnTo>
                  <a:pt x="753588" y="692696"/>
                </a:lnTo>
                <a:lnTo>
                  <a:pt x="1977724" y="692696"/>
                </a:lnTo>
                <a:lnTo>
                  <a:pt x="1977724" y="11855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26A80B-0FBC-403A-81C4-01062E24B65F}"/>
              </a:ext>
            </a:extLst>
          </p:cNvPr>
          <p:cNvSpPr/>
          <p:nvPr/>
        </p:nvSpPr>
        <p:spPr>
          <a:xfrm>
            <a:off x="755576" y="116632"/>
            <a:ext cx="1224136" cy="57414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C:\Users\zhiny\Desktop\스토리보드\접속자확인\접속자확인.PNG">
            <a:extLst>
              <a:ext uri="{FF2B5EF4-FFF2-40B4-BE49-F238E27FC236}">
                <a16:creationId xmlns:a16="http://schemas.microsoft.com/office/drawing/2014/main" id="{A8C85C5C-FFBA-4BE6-9450-BFA29C722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3" t="24357" r="39763" b="29403"/>
          <a:stretch/>
        </p:blipFill>
        <p:spPr bwMode="auto">
          <a:xfrm>
            <a:off x="755576" y="978806"/>
            <a:ext cx="18722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DF2E31-85A3-4B45-81F4-D6205A88CD7B}"/>
              </a:ext>
            </a:extLst>
          </p:cNvPr>
          <p:cNvSpPr/>
          <p:nvPr/>
        </p:nvSpPr>
        <p:spPr>
          <a:xfrm>
            <a:off x="755576" y="980728"/>
            <a:ext cx="1872208" cy="244827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0AC93B-78C1-4DB1-92F9-26C992C81483}"/>
              </a:ext>
            </a:extLst>
          </p:cNvPr>
          <p:cNvSpPr txBox="1"/>
          <p:nvPr/>
        </p:nvSpPr>
        <p:spPr>
          <a:xfrm>
            <a:off x="2325052" y="690774"/>
            <a:ext cx="2224954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lain"/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로그인 시 중복된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세션 접속자는 제거</a:t>
            </a:r>
            <a:endParaRPr lang="ko-KR" altLang="en-US" sz="1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BF99F1-0DF4-44EB-81AF-8551D86BF433}"/>
              </a:ext>
            </a:extLst>
          </p:cNvPr>
          <p:cNvGrpSpPr/>
          <p:nvPr/>
        </p:nvGrpSpPr>
        <p:grpSpPr>
          <a:xfrm>
            <a:off x="330822" y="1463773"/>
            <a:ext cx="5050086" cy="5033410"/>
            <a:chOff x="330822" y="1463773"/>
            <a:chExt cx="5050086" cy="5033410"/>
          </a:xfrm>
        </p:grpSpPr>
        <p:pic>
          <p:nvPicPr>
            <p:cNvPr id="17" name="Picture 5" descr="C:\Users\zhiny\Desktop\스토리보드\접속자확인\캡처.PNG">
              <a:extLst>
                <a:ext uri="{FF2B5EF4-FFF2-40B4-BE49-F238E27FC236}">
                  <a16:creationId xmlns:a16="http://schemas.microsoft.com/office/drawing/2014/main" id="{0520CB82-6095-4046-BEBB-B981D287C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36" y="1844824"/>
              <a:ext cx="4970672" cy="46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3DD06F-2C2D-48A2-AD50-417807F67D5C}"/>
                </a:ext>
              </a:extLst>
            </p:cNvPr>
            <p:cNvSpPr txBox="1"/>
            <p:nvPr/>
          </p:nvSpPr>
          <p:spPr>
            <a:xfrm>
              <a:off x="330822" y="1463773"/>
              <a:ext cx="222495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3FD3B-6DF1-45C7-BD91-D2756573D05C}"/>
                </a:ext>
              </a:extLst>
            </p:cNvPr>
            <p:cNvSpPr txBox="1"/>
            <p:nvPr/>
          </p:nvSpPr>
          <p:spPr>
            <a:xfrm>
              <a:off x="406236" y="3038050"/>
              <a:ext cx="222495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로그인한 사원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8105FF-04F5-466F-B5B2-961BF94E37F7}"/>
                </a:ext>
              </a:extLst>
            </p:cNvPr>
            <p:cNvSpPr txBox="1"/>
            <p:nvPr/>
          </p:nvSpPr>
          <p:spPr>
            <a:xfrm>
              <a:off x="538785" y="4857563"/>
              <a:ext cx="2224954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로그인하지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않은 사원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80760B1-259A-4029-B900-E4D0AB7EDC8E}"/>
              </a:ext>
            </a:extLst>
          </p:cNvPr>
          <p:cNvGrpSpPr/>
          <p:nvPr/>
        </p:nvGrpSpPr>
        <p:grpSpPr>
          <a:xfrm>
            <a:off x="4424721" y="344426"/>
            <a:ext cx="4400550" cy="2119858"/>
            <a:chOff x="2864457" y="540017"/>
            <a:chExt cx="4400550" cy="2119858"/>
          </a:xfrm>
          <a:effectLst>
            <a:outerShdw blurRad="533400" dist="38100" dir="10800000" sx="103000" sy="103000" algn="r" rotWithShape="0">
              <a:prstClr val="black">
                <a:alpha val="40000"/>
              </a:prstClr>
            </a:outerShdw>
          </a:effectLst>
        </p:grpSpPr>
        <p:pic>
          <p:nvPicPr>
            <p:cNvPr id="9" name="Picture 2" descr="C:\Users\zhiny\Desktop\스토리보드\접속자확인\접속자확인1.PNG">
              <a:extLst>
                <a:ext uri="{FF2B5EF4-FFF2-40B4-BE49-F238E27FC236}">
                  <a16:creationId xmlns:a16="http://schemas.microsoft.com/office/drawing/2014/main" id="{36D06E4A-509B-4046-8A69-EB3FED4D2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457" y="540017"/>
              <a:ext cx="4400550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zhiny\Desktop\스토리보드\접속자확인\접속자확인2.PNG">
              <a:extLst>
                <a:ext uri="{FF2B5EF4-FFF2-40B4-BE49-F238E27FC236}">
                  <a16:creationId xmlns:a16="http://schemas.microsoft.com/office/drawing/2014/main" id="{FB2E6DB5-A5D9-4D5F-91A8-01022D721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4512" y="787667"/>
              <a:ext cx="3960440" cy="18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592F449-2FC8-4C3E-B4E6-B21831694EF8}"/>
              </a:ext>
            </a:extLst>
          </p:cNvPr>
          <p:cNvGrpSpPr/>
          <p:nvPr/>
        </p:nvGrpSpPr>
        <p:grpSpPr>
          <a:xfrm>
            <a:off x="4508457" y="3464986"/>
            <a:ext cx="4096758" cy="2124254"/>
            <a:chOff x="4508457" y="3464986"/>
            <a:chExt cx="4096758" cy="212425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7FC9414-77C6-4D6D-8AA8-ACE840D66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9" b="-649"/>
            <a:stretch>
              <a:fillRect/>
            </a:stretch>
          </p:blipFill>
          <p:spPr>
            <a:xfrm>
              <a:off x="4508457" y="3903511"/>
              <a:ext cx="4096758" cy="1685729"/>
            </a:xfrm>
            <a:custGeom>
              <a:avLst/>
              <a:gdLst>
                <a:gd name="connsiteX0" fmla="*/ 0 w 4096758"/>
                <a:gd name="connsiteY0" fmla="*/ 267492 h 1685729"/>
                <a:gd name="connsiteX1" fmla="*/ 15475 w 4096758"/>
                <a:gd name="connsiteY1" fmla="*/ 267492 h 1685729"/>
                <a:gd name="connsiteX2" fmla="*/ 15475 w 4096758"/>
                <a:gd name="connsiteY2" fmla="*/ 1674866 h 1685729"/>
                <a:gd name="connsiteX3" fmla="*/ 216024 w 4096758"/>
                <a:gd name="connsiteY3" fmla="*/ 1674866 h 1685729"/>
                <a:gd name="connsiteX4" fmla="*/ 216024 w 4096758"/>
                <a:gd name="connsiteY4" fmla="*/ 1685729 h 1685729"/>
                <a:gd name="connsiteX5" fmla="*/ 0 w 4096758"/>
                <a:gd name="connsiteY5" fmla="*/ 1685729 h 1685729"/>
                <a:gd name="connsiteX6" fmla="*/ 15475 w 4096758"/>
                <a:gd name="connsiteY6" fmla="*/ 0 h 1685729"/>
                <a:gd name="connsiteX7" fmla="*/ 4096758 w 4096758"/>
                <a:gd name="connsiteY7" fmla="*/ 0 h 1685729"/>
                <a:gd name="connsiteX8" fmla="*/ 4096758 w 4096758"/>
                <a:gd name="connsiteY8" fmla="*/ 1674866 h 1685729"/>
                <a:gd name="connsiteX9" fmla="*/ 216024 w 4096758"/>
                <a:gd name="connsiteY9" fmla="*/ 1674866 h 1685729"/>
                <a:gd name="connsiteX10" fmla="*/ 216024 w 4096758"/>
                <a:gd name="connsiteY10" fmla="*/ 267492 h 1685729"/>
                <a:gd name="connsiteX11" fmla="*/ 15475 w 4096758"/>
                <a:gd name="connsiteY11" fmla="*/ 267492 h 168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6758" h="1685729">
                  <a:moveTo>
                    <a:pt x="0" y="267492"/>
                  </a:moveTo>
                  <a:lnTo>
                    <a:pt x="15475" y="267492"/>
                  </a:lnTo>
                  <a:lnTo>
                    <a:pt x="15475" y="1674866"/>
                  </a:lnTo>
                  <a:lnTo>
                    <a:pt x="216024" y="1674866"/>
                  </a:lnTo>
                  <a:lnTo>
                    <a:pt x="216024" y="1685729"/>
                  </a:lnTo>
                  <a:lnTo>
                    <a:pt x="0" y="1685729"/>
                  </a:lnTo>
                  <a:close/>
                  <a:moveTo>
                    <a:pt x="15475" y="0"/>
                  </a:moveTo>
                  <a:lnTo>
                    <a:pt x="4096758" y="0"/>
                  </a:lnTo>
                  <a:lnTo>
                    <a:pt x="4096758" y="1674866"/>
                  </a:lnTo>
                  <a:lnTo>
                    <a:pt x="216024" y="1674866"/>
                  </a:lnTo>
                  <a:lnTo>
                    <a:pt x="216024" y="267492"/>
                  </a:lnTo>
                  <a:lnTo>
                    <a:pt x="15475" y="267492"/>
                  </a:lnTo>
                  <a:close/>
                </a:path>
              </a:pathLst>
            </a:custGeom>
            <a:effectLst>
              <a:outerShdw blurRad="533400" dist="38100" dir="10800000" sx="103000" sy="103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5A708-C7F0-4345-8B4D-D4A8148F1F93}"/>
                </a:ext>
              </a:extLst>
            </p:cNvPr>
            <p:cNvSpPr txBox="1"/>
            <p:nvPr/>
          </p:nvSpPr>
          <p:spPr>
            <a:xfrm>
              <a:off x="5248353" y="3464986"/>
              <a:ext cx="222495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  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로그아웃 시 세션에서 삭제</a:t>
              </a:r>
              <a:endParaRPr lang="ko-KR" altLang="en-US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36018D-4F08-42FD-9CE0-D92D60BFB239}"/>
              </a:ext>
            </a:extLst>
          </p:cNvPr>
          <p:cNvSpPr txBox="1"/>
          <p:nvPr/>
        </p:nvSpPr>
        <p:spPr>
          <a:xfrm>
            <a:off x="9354420" y="1355887"/>
            <a:ext cx="2224954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lain"/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hover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 안내 팝업</a:t>
            </a:r>
          </a:p>
        </p:txBody>
      </p:sp>
    </p:spTree>
    <p:extLst>
      <p:ext uri="{BB962C8B-B14F-4D97-AF65-F5344CB8AC3E}">
        <p14:creationId xmlns:p14="http://schemas.microsoft.com/office/powerpoint/2010/main" val="30412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CCF16-0199-44E9-BB30-C6E8BE64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6" r="1746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A422DF2F-3E63-4532-91C2-0CE17B9080AD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18735F0-1032-4B48-B55E-28BBA8585B5A}"/>
              </a:ext>
            </a:extLst>
          </p:cNvPr>
          <p:cNvSpPr/>
          <p:nvPr/>
        </p:nvSpPr>
        <p:spPr>
          <a:xfrm>
            <a:off x="1196" y="0"/>
            <a:ext cx="9144000" cy="6858000"/>
          </a:xfrm>
          <a:custGeom>
            <a:avLst/>
            <a:gdLst>
              <a:gd name="connsiteX0" fmla="*/ 4788024 w 9144000"/>
              <a:gd name="connsiteY0" fmla="*/ 3501008 h 6858000"/>
              <a:gd name="connsiteX1" fmla="*/ 4788024 w 9144000"/>
              <a:gd name="connsiteY1" fmla="*/ 6525344 h 6858000"/>
              <a:gd name="connsiteX2" fmla="*/ 8028384 w 9144000"/>
              <a:gd name="connsiteY2" fmla="*/ 6525344 h 6858000"/>
              <a:gd name="connsiteX3" fmla="*/ 8028384 w 9144000"/>
              <a:gd name="connsiteY3" fmla="*/ 3501008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4788024" y="3501008"/>
                </a:moveTo>
                <a:lnTo>
                  <a:pt x="4788024" y="6525344"/>
                </a:lnTo>
                <a:lnTo>
                  <a:pt x="8028384" y="6525344"/>
                </a:lnTo>
                <a:lnTo>
                  <a:pt x="8028384" y="350100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957C7-508E-4255-B247-55C091E90446}"/>
              </a:ext>
            </a:extLst>
          </p:cNvPr>
          <p:cNvSpPr/>
          <p:nvPr/>
        </p:nvSpPr>
        <p:spPr>
          <a:xfrm>
            <a:off x="4788024" y="3501968"/>
            <a:ext cx="3240360" cy="302433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F49014-35EB-4705-8861-D5A925183B45}"/>
              </a:ext>
            </a:extLst>
          </p:cNvPr>
          <p:cNvGrpSpPr/>
          <p:nvPr/>
        </p:nvGrpSpPr>
        <p:grpSpPr>
          <a:xfrm>
            <a:off x="6876256" y="1214843"/>
            <a:ext cx="2304256" cy="2214157"/>
            <a:chOff x="6876256" y="1214843"/>
            <a:chExt cx="2304256" cy="22141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EA14CE-9965-496F-B7D5-2E30D92F287F}"/>
                </a:ext>
              </a:extLst>
            </p:cNvPr>
            <p:cNvSpPr txBox="1"/>
            <p:nvPr/>
          </p:nvSpPr>
          <p:spPr>
            <a:xfrm>
              <a:off x="6955558" y="1214843"/>
              <a:ext cx="2224954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/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hover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시 안내 팝업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E8C9EB6-3E32-48F1-A798-62CE2B5A9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77" t="11272" r="31888" b="48366"/>
            <a:stretch/>
          </p:blipFill>
          <p:spPr>
            <a:xfrm>
              <a:off x="6876256" y="1627840"/>
              <a:ext cx="1630784" cy="1801160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C9AD47F-302D-484B-802C-B82B05C70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4" t="-1003" r="-18174" b="-4666"/>
          <a:stretch>
            <a:fillRect/>
          </a:stretch>
        </p:blipFill>
        <p:spPr>
          <a:xfrm>
            <a:off x="179512" y="358489"/>
            <a:ext cx="7185909" cy="4871671"/>
          </a:xfrm>
          <a:custGeom>
            <a:avLst/>
            <a:gdLst>
              <a:gd name="connsiteX0" fmla="*/ 6114902 w 7185909"/>
              <a:gd name="connsiteY0" fmla="*/ 1579947 h 4871671"/>
              <a:gd name="connsiteX1" fmla="*/ 7185909 w 7185909"/>
              <a:gd name="connsiteY1" fmla="*/ 1579947 h 4871671"/>
              <a:gd name="connsiteX2" fmla="*/ 7185909 w 7185909"/>
              <a:gd name="connsiteY2" fmla="*/ 2241399 h 4871671"/>
              <a:gd name="connsiteX3" fmla="*/ 6114902 w 7185909"/>
              <a:gd name="connsiteY3" fmla="*/ 2241399 h 4871671"/>
              <a:gd name="connsiteX4" fmla="*/ 0 w 7185909"/>
              <a:gd name="connsiteY4" fmla="*/ 1450811 h 4871671"/>
              <a:gd name="connsiteX5" fmla="*/ 221799 w 7185909"/>
              <a:gd name="connsiteY5" fmla="*/ 1450811 h 4871671"/>
              <a:gd name="connsiteX6" fmla="*/ 221799 w 7185909"/>
              <a:gd name="connsiteY6" fmla="*/ 4656559 h 4871671"/>
              <a:gd name="connsiteX7" fmla="*/ 720080 w 7185909"/>
              <a:gd name="connsiteY7" fmla="*/ 4656559 h 4871671"/>
              <a:gd name="connsiteX8" fmla="*/ 720080 w 7185909"/>
              <a:gd name="connsiteY8" fmla="*/ 4871671 h 4871671"/>
              <a:gd name="connsiteX9" fmla="*/ 0 w 7185909"/>
              <a:gd name="connsiteY9" fmla="*/ 4871671 h 4871671"/>
              <a:gd name="connsiteX10" fmla="*/ 221799 w 7185909"/>
              <a:gd name="connsiteY10" fmla="*/ 46222 h 4871671"/>
              <a:gd name="connsiteX11" fmla="*/ 3312367 w 7185909"/>
              <a:gd name="connsiteY11" fmla="*/ 46222 h 4871671"/>
              <a:gd name="connsiteX12" fmla="*/ 3312367 w 7185909"/>
              <a:gd name="connsiteY12" fmla="*/ 1579734 h 4871671"/>
              <a:gd name="connsiteX13" fmla="*/ 6114902 w 7185909"/>
              <a:gd name="connsiteY13" fmla="*/ 1579734 h 4871671"/>
              <a:gd name="connsiteX14" fmla="*/ 6114902 w 7185909"/>
              <a:gd name="connsiteY14" fmla="*/ 1579947 h 4871671"/>
              <a:gd name="connsiteX15" fmla="*/ 4377597 w 7185909"/>
              <a:gd name="connsiteY15" fmla="*/ 1579947 h 4871671"/>
              <a:gd name="connsiteX16" fmla="*/ 4377597 w 7185909"/>
              <a:gd name="connsiteY16" fmla="*/ 2241399 h 4871671"/>
              <a:gd name="connsiteX17" fmla="*/ 6114902 w 7185909"/>
              <a:gd name="connsiteY17" fmla="*/ 2241399 h 4871671"/>
              <a:gd name="connsiteX18" fmla="*/ 6114902 w 7185909"/>
              <a:gd name="connsiteY18" fmla="*/ 4656559 h 4871671"/>
              <a:gd name="connsiteX19" fmla="*/ 720080 w 7185909"/>
              <a:gd name="connsiteY19" fmla="*/ 4656559 h 4871671"/>
              <a:gd name="connsiteX20" fmla="*/ 720080 w 7185909"/>
              <a:gd name="connsiteY20" fmla="*/ 1450811 h 4871671"/>
              <a:gd name="connsiteX21" fmla="*/ 221799 w 7185909"/>
              <a:gd name="connsiteY21" fmla="*/ 1450811 h 4871671"/>
              <a:gd name="connsiteX22" fmla="*/ 3312367 w 7185909"/>
              <a:gd name="connsiteY22" fmla="*/ 0 h 4871671"/>
              <a:gd name="connsiteX23" fmla="*/ 6120679 w 7185909"/>
              <a:gd name="connsiteY23" fmla="*/ 0 h 4871671"/>
              <a:gd name="connsiteX24" fmla="*/ 6120679 w 7185909"/>
              <a:gd name="connsiteY24" fmla="*/ 1579734 h 4871671"/>
              <a:gd name="connsiteX25" fmla="*/ 6114902 w 7185909"/>
              <a:gd name="connsiteY25" fmla="*/ 1579734 h 4871671"/>
              <a:gd name="connsiteX26" fmla="*/ 6114902 w 7185909"/>
              <a:gd name="connsiteY26" fmla="*/ 46222 h 4871671"/>
              <a:gd name="connsiteX27" fmla="*/ 3312367 w 7185909"/>
              <a:gd name="connsiteY27" fmla="*/ 46222 h 487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185909" h="4871671">
                <a:moveTo>
                  <a:pt x="6114902" y="1579947"/>
                </a:moveTo>
                <a:lnTo>
                  <a:pt x="7185909" y="1579947"/>
                </a:lnTo>
                <a:lnTo>
                  <a:pt x="7185909" y="2241399"/>
                </a:lnTo>
                <a:lnTo>
                  <a:pt x="6114902" y="2241399"/>
                </a:lnTo>
                <a:close/>
                <a:moveTo>
                  <a:pt x="0" y="1450811"/>
                </a:moveTo>
                <a:lnTo>
                  <a:pt x="221799" y="1450811"/>
                </a:lnTo>
                <a:lnTo>
                  <a:pt x="221799" y="4656559"/>
                </a:lnTo>
                <a:lnTo>
                  <a:pt x="720080" y="4656559"/>
                </a:lnTo>
                <a:lnTo>
                  <a:pt x="720080" y="4871671"/>
                </a:lnTo>
                <a:lnTo>
                  <a:pt x="0" y="4871671"/>
                </a:lnTo>
                <a:close/>
                <a:moveTo>
                  <a:pt x="221799" y="46222"/>
                </a:moveTo>
                <a:lnTo>
                  <a:pt x="3312367" y="46222"/>
                </a:lnTo>
                <a:lnTo>
                  <a:pt x="3312367" y="1579734"/>
                </a:lnTo>
                <a:lnTo>
                  <a:pt x="6114902" y="1579734"/>
                </a:lnTo>
                <a:lnTo>
                  <a:pt x="6114902" y="1579947"/>
                </a:lnTo>
                <a:lnTo>
                  <a:pt x="4377597" y="1579947"/>
                </a:lnTo>
                <a:lnTo>
                  <a:pt x="4377597" y="2241399"/>
                </a:lnTo>
                <a:lnTo>
                  <a:pt x="6114902" y="2241399"/>
                </a:lnTo>
                <a:lnTo>
                  <a:pt x="6114902" y="4656559"/>
                </a:lnTo>
                <a:lnTo>
                  <a:pt x="720080" y="4656559"/>
                </a:lnTo>
                <a:lnTo>
                  <a:pt x="720080" y="1450811"/>
                </a:lnTo>
                <a:lnTo>
                  <a:pt x="221799" y="1450811"/>
                </a:lnTo>
                <a:close/>
                <a:moveTo>
                  <a:pt x="3312367" y="0"/>
                </a:moveTo>
                <a:lnTo>
                  <a:pt x="6120679" y="0"/>
                </a:lnTo>
                <a:lnTo>
                  <a:pt x="6120679" y="1579734"/>
                </a:lnTo>
                <a:lnTo>
                  <a:pt x="6114902" y="1579734"/>
                </a:lnTo>
                <a:lnTo>
                  <a:pt x="6114902" y="46222"/>
                </a:lnTo>
                <a:lnTo>
                  <a:pt x="3312367" y="46222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5935B8-549B-4767-8485-3DC0EE8171B5}"/>
              </a:ext>
            </a:extLst>
          </p:cNvPr>
          <p:cNvSpPr txBox="1"/>
          <p:nvPr/>
        </p:nvSpPr>
        <p:spPr>
          <a:xfrm>
            <a:off x="3650940" y="1483215"/>
            <a:ext cx="2721260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lain" startAt="2"/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하루 초과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하루 미만 일정으로 분기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Table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의 날짜와 비교해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일치하면 출력하기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F9344-6FBB-4A6F-A5CA-79686B8D1D4E}"/>
              </a:ext>
            </a:extLst>
          </p:cNvPr>
          <p:cNvGrpSpPr/>
          <p:nvPr/>
        </p:nvGrpSpPr>
        <p:grpSpPr>
          <a:xfrm>
            <a:off x="467544" y="5225656"/>
            <a:ext cx="8039496" cy="1309435"/>
            <a:chOff x="467544" y="5225656"/>
            <a:chExt cx="8039496" cy="13094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FAE51-94A4-4D74-BFDF-29207D213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149" y="5303128"/>
              <a:ext cx="4692891" cy="123196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346341-3920-4725-8252-001AA187D06B}"/>
                </a:ext>
              </a:extLst>
            </p:cNvPr>
            <p:cNvSpPr txBox="1"/>
            <p:nvPr/>
          </p:nvSpPr>
          <p:spPr>
            <a:xfrm>
              <a:off x="1049142" y="5225656"/>
              <a:ext cx="2721260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  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자신의 부서 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&amp;&amp;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이번 달 일정만 출력</a:t>
              </a:r>
              <a:endPara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endPara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4DAC95-92C4-49F4-9F48-45129F8105F5}"/>
                </a:ext>
              </a:extLst>
            </p:cNvPr>
            <p:cNvSpPr txBox="1"/>
            <p:nvPr/>
          </p:nvSpPr>
          <p:spPr>
            <a:xfrm>
              <a:off x="467544" y="5533468"/>
              <a:ext cx="3302858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단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예약내역과 개인일정은 자신 것만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3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089BA8-41A8-4894-9680-331142FAB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5" r="15765"/>
          <a:stretch/>
        </p:blipFill>
        <p:spPr>
          <a:xfrm>
            <a:off x="0" y="-1922"/>
            <a:ext cx="9144000" cy="6859922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545B5459-F934-4DC5-86D9-51E813E9366B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0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1BA8FE-3797-428A-B8E4-5B415F2AEA73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62F070-84D0-456B-AD38-042C0F89D972}"/>
              </a:ext>
            </a:extLst>
          </p:cNvPr>
          <p:cNvSpPr/>
          <p:nvPr/>
        </p:nvSpPr>
        <p:spPr>
          <a:xfrm>
            <a:off x="1305124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A15ACC-2515-4D7B-9829-B0347D6DDA96}"/>
              </a:ext>
            </a:extLst>
          </p:cNvPr>
          <p:cNvSpPr txBox="1"/>
          <p:nvPr/>
        </p:nvSpPr>
        <p:spPr>
          <a:xfrm>
            <a:off x="698001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F66C20-D0B7-4827-87CE-5980B1CE9D5B}"/>
              </a:ext>
            </a:extLst>
          </p:cNvPr>
          <p:cNvSpPr txBox="1"/>
          <p:nvPr/>
        </p:nvSpPr>
        <p:spPr>
          <a:xfrm>
            <a:off x="3347637" y="375047"/>
            <a:ext cx="2520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개발 배경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A7DD9AF-8D0E-4AD3-958F-62C0E3A0FA9B}"/>
              </a:ext>
            </a:extLst>
          </p:cNvPr>
          <p:cNvSpPr/>
          <p:nvPr/>
        </p:nvSpPr>
        <p:spPr>
          <a:xfrm>
            <a:off x="2530368" y="-200"/>
            <a:ext cx="185997" cy="190230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38FDEA-2281-46C7-BB15-4231F27585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6" t="852" r="20500" b="1236"/>
          <a:stretch/>
        </p:blipFill>
        <p:spPr>
          <a:xfrm>
            <a:off x="4737247" y="1260474"/>
            <a:ext cx="3461669" cy="42525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9498AE-61B7-4C3B-B689-057A9AEC4608}"/>
              </a:ext>
            </a:extLst>
          </p:cNvPr>
          <p:cNvGrpSpPr/>
          <p:nvPr/>
        </p:nvGrpSpPr>
        <p:grpSpPr>
          <a:xfrm>
            <a:off x="971600" y="2396005"/>
            <a:ext cx="2808313" cy="2100358"/>
            <a:chOff x="946191" y="2588083"/>
            <a:chExt cx="2808313" cy="2100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F1A49B-A188-462C-AD42-9D67C64C8EFE}"/>
                </a:ext>
              </a:extLst>
            </p:cNvPr>
            <p:cNvSpPr txBox="1"/>
            <p:nvPr/>
          </p:nvSpPr>
          <p:spPr>
            <a:xfrm>
              <a:off x="1306231" y="2825549"/>
              <a:ext cx="2448273" cy="40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ko-KR" altLang="en-US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다양한 기능 구현</a:t>
              </a:r>
              <a:endPara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8BD6D6-DC9D-4589-B671-C4CBCC480149}"/>
                </a:ext>
              </a:extLst>
            </p:cNvPr>
            <p:cNvSpPr txBox="1"/>
            <p:nvPr/>
          </p:nvSpPr>
          <p:spPr>
            <a:xfrm>
              <a:off x="1306232" y="3566841"/>
              <a:ext cx="2448272" cy="40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ko-KR" altLang="en-US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면접 시 선호하는 주제</a:t>
              </a:r>
              <a:endPara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A30867-7C6C-4F0A-A13E-AD1F4E2E8955}"/>
                </a:ext>
              </a:extLst>
            </p:cNvPr>
            <p:cNvSpPr txBox="1"/>
            <p:nvPr/>
          </p:nvSpPr>
          <p:spPr>
            <a:xfrm>
              <a:off x="1306232" y="4286921"/>
              <a:ext cx="2448272" cy="401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ko-KR" altLang="en-US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그룹웨어체험</a:t>
              </a:r>
              <a:endPara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97A31F-C1DE-45B9-B965-258571DC2CD1}"/>
                </a:ext>
              </a:extLst>
            </p:cNvPr>
            <p:cNvSpPr txBox="1"/>
            <p:nvPr/>
          </p:nvSpPr>
          <p:spPr>
            <a:xfrm>
              <a:off x="946191" y="2588083"/>
              <a:ext cx="712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DA261E-D1D6-4D9A-9F7B-219DA22753E9}"/>
                </a:ext>
              </a:extLst>
            </p:cNvPr>
            <p:cNvSpPr txBox="1"/>
            <p:nvPr/>
          </p:nvSpPr>
          <p:spPr>
            <a:xfrm>
              <a:off x="946191" y="3337383"/>
              <a:ext cx="712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2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ADAB45-6367-4414-9386-F96229A31F6C}"/>
                </a:ext>
              </a:extLst>
            </p:cNvPr>
            <p:cNvSpPr txBox="1"/>
            <p:nvPr/>
          </p:nvSpPr>
          <p:spPr>
            <a:xfrm>
              <a:off x="946191" y="4112083"/>
              <a:ext cx="712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DX굴림B" panose="02020600000000000000" pitchFamily="18" charset="-127"/>
                  <a:ea typeface="DX굴림B" panose="02020600000000000000" pitchFamily="18" charset="-127"/>
                </a:rPr>
                <a:t>3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D3B1C-32AF-4E01-89AF-DA53EDE11790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727DE8-D25E-48BC-ABC5-38A0DB0162E1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018E11-47E9-492E-98CA-07A627468668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65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089BA8-41A8-4894-9680-331142FAB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5" r="15765"/>
          <a:stretch/>
        </p:blipFill>
        <p:spPr>
          <a:xfrm>
            <a:off x="0" y="-1922"/>
            <a:ext cx="9144000" cy="6859922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545B5459-F934-4DC5-86D9-51E813E9366B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63D543E1-2701-45A0-9C72-5230F584064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1619672 w 9144000"/>
              <a:gd name="connsiteY0" fmla="*/ 2060848 h 6858000"/>
              <a:gd name="connsiteX1" fmla="*/ 1619672 w 9144000"/>
              <a:gd name="connsiteY1" fmla="*/ 4797152 h 6858000"/>
              <a:gd name="connsiteX2" fmla="*/ 3347864 w 9144000"/>
              <a:gd name="connsiteY2" fmla="*/ 4797152 h 6858000"/>
              <a:gd name="connsiteX3" fmla="*/ 3347864 w 9144000"/>
              <a:gd name="connsiteY3" fmla="*/ 2060848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619672" y="2060848"/>
                </a:moveTo>
                <a:lnTo>
                  <a:pt x="1619672" y="4797152"/>
                </a:lnTo>
                <a:lnTo>
                  <a:pt x="3347864" y="4797152"/>
                </a:lnTo>
                <a:lnTo>
                  <a:pt x="3347864" y="206084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E1854E-E08C-4E35-9B8A-61FF529D26C6}"/>
              </a:ext>
            </a:extLst>
          </p:cNvPr>
          <p:cNvSpPr/>
          <p:nvPr/>
        </p:nvSpPr>
        <p:spPr>
          <a:xfrm>
            <a:off x="1619672" y="2060848"/>
            <a:ext cx="1728192" cy="273630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6D3EB0-239A-4D16-A920-A9387C7DF958}"/>
              </a:ext>
            </a:extLst>
          </p:cNvPr>
          <p:cNvGrpSpPr/>
          <p:nvPr/>
        </p:nvGrpSpPr>
        <p:grpSpPr>
          <a:xfrm>
            <a:off x="827583" y="365970"/>
            <a:ext cx="7516221" cy="2054917"/>
            <a:chOff x="827583" y="365970"/>
            <a:chExt cx="7516221" cy="205491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3FFA73-94AE-4E88-8094-680B98AC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3" y="365970"/>
              <a:ext cx="7516221" cy="20549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1D6F6-4C81-481C-8B3E-DAC2E37DDC91}"/>
                </a:ext>
              </a:extLst>
            </p:cNvPr>
            <p:cNvSpPr txBox="1"/>
            <p:nvPr/>
          </p:nvSpPr>
          <p:spPr>
            <a:xfrm>
              <a:off x="2754867" y="2016228"/>
              <a:ext cx="556155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조회일 조건문으로 지각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조퇴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결근 여부 조회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5AC859-6C7C-4037-97E1-E335D43E86EF}"/>
              </a:ext>
            </a:extLst>
          </p:cNvPr>
          <p:cNvGrpSpPr/>
          <p:nvPr/>
        </p:nvGrpSpPr>
        <p:grpSpPr>
          <a:xfrm>
            <a:off x="-1548680" y="2647295"/>
            <a:ext cx="9892484" cy="3635253"/>
            <a:chOff x="-1548680" y="2647295"/>
            <a:chExt cx="9892484" cy="3635253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6830494E-FFE6-4028-8A01-1EAA28EC4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372" y="2647295"/>
              <a:ext cx="4292432" cy="35796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983D54-5E5D-4B38-A49C-82C807233CDC}"/>
                </a:ext>
              </a:extLst>
            </p:cNvPr>
            <p:cNvSpPr txBox="1"/>
            <p:nvPr/>
          </p:nvSpPr>
          <p:spPr>
            <a:xfrm>
              <a:off x="-1548680" y="5665520"/>
              <a:ext cx="5561550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>
                <a:lnSpc>
                  <a:spcPct val="150000"/>
                </a:lnSpc>
                <a:buAutoNum type="arabicPlain" startAt="2"/>
              </a:pP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조회하는 날짜 기준으로 </a:t>
              </a:r>
              <a:endPara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휴가 진행중인 경우 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/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휴가 종료를 구별하여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6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089BA8-41A8-4894-9680-331142FAB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5" r="15765"/>
          <a:stretch/>
        </p:blipFill>
        <p:spPr>
          <a:xfrm>
            <a:off x="0" y="-1922"/>
            <a:ext cx="9144000" cy="6859922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545B5459-F934-4DC5-86D9-51E813E9366B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E126F43-9138-446F-8B82-12A6E1F2E8B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3419872 w 9144000"/>
              <a:gd name="connsiteY0" fmla="*/ 1988840 h 6858000"/>
              <a:gd name="connsiteX1" fmla="*/ 3419872 w 9144000"/>
              <a:gd name="connsiteY1" fmla="*/ 4869160 h 6858000"/>
              <a:gd name="connsiteX2" fmla="*/ 7380312 w 9144000"/>
              <a:gd name="connsiteY2" fmla="*/ 4869160 h 6858000"/>
              <a:gd name="connsiteX3" fmla="*/ 7380312 w 9144000"/>
              <a:gd name="connsiteY3" fmla="*/ 198884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3419872" y="1988840"/>
                </a:moveTo>
                <a:lnTo>
                  <a:pt x="3419872" y="4869160"/>
                </a:lnTo>
                <a:lnTo>
                  <a:pt x="7380312" y="4869160"/>
                </a:lnTo>
                <a:lnTo>
                  <a:pt x="7380312" y="198884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2A6BFA-F8B1-46BB-8A1E-F9A4744F292D}"/>
              </a:ext>
            </a:extLst>
          </p:cNvPr>
          <p:cNvSpPr/>
          <p:nvPr/>
        </p:nvSpPr>
        <p:spPr>
          <a:xfrm>
            <a:off x="3418764" y="1988840"/>
            <a:ext cx="3960440" cy="288032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377DF3C-3B16-4391-A01A-3F5BA6FF9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8" y="344426"/>
            <a:ext cx="3180574" cy="4104456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0175C473-1302-44AC-BE86-AB546848D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82" y="2200530"/>
            <a:ext cx="6325435" cy="4337030"/>
          </a:xfrm>
          <a:prstGeom prst="rect">
            <a:avLst/>
          </a:prstGeom>
          <a:effectLst>
            <a:outerShdw blurRad="7112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A2DE35-A256-4C6A-82ED-A0F34A09D394}"/>
              </a:ext>
            </a:extLst>
          </p:cNvPr>
          <p:cNvSpPr txBox="1"/>
          <p:nvPr/>
        </p:nvSpPr>
        <p:spPr>
          <a:xfrm>
            <a:off x="3563888" y="271547"/>
            <a:ext cx="525491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스케줄러를 이용해서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매일 밤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procedure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1E354-6E4A-4639-962A-CFF5B4186B5B}"/>
              </a:ext>
            </a:extLst>
          </p:cNvPr>
          <p:cNvSpPr txBox="1"/>
          <p:nvPr/>
        </p:nvSpPr>
        <p:spPr>
          <a:xfrm>
            <a:off x="3257248" y="1490747"/>
            <a:ext cx="556155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각 사원의 로그 기록을 바탕으로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지각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조퇴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결근 여부를 시각과 함께 기록</a:t>
            </a:r>
          </a:p>
        </p:txBody>
      </p:sp>
    </p:spTree>
    <p:extLst>
      <p:ext uri="{BB962C8B-B14F-4D97-AF65-F5344CB8AC3E}">
        <p14:creationId xmlns:p14="http://schemas.microsoft.com/office/powerpoint/2010/main" val="36424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545B5459-F934-4DC5-86D9-51E813E9366B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995604-D692-4548-B5DB-3E4E7FBE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55"/>
          <a:stretch/>
        </p:blipFill>
        <p:spPr>
          <a:xfrm>
            <a:off x="5508105" y="700274"/>
            <a:ext cx="3323118" cy="2190365"/>
          </a:xfrm>
          <a:prstGeom prst="rect">
            <a:avLst/>
          </a:prstGeom>
          <a:effectLst>
            <a:outerShdw blurRad="7874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DB6F138-8209-4551-B823-16D177C2E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2807" r="2473" b="2918"/>
          <a:stretch/>
        </p:blipFill>
        <p:spPr>
          <a:xfrm>
            <a:off x="305780" y="697992"/>
            <a:ext cx="5149100" cy="4531208"/>
          </a:xfrm>
          <a:prstGeom prst="rect">
            <a:avLst/>
          </a:prstGeom>
          <a:noFill/>
          <a:effectLst>
            <a:outerShdw blurRad="7874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08F80-3B6E-4410-93AA-72288E1C402E}"/>
              </a:ext>
            </a:extLst>
          </p:cNvPr>
          <p:cNvSpPr txBox="1"/>
          <p:nvPr/>
        </p:nvSpPr>
        <p:spPr>
          <a:xfrm>
            <a:off x="231094" y="245462"/>
            <a:ext cx="3188778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조직도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상세페이지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0E23A-EFCE-4B6D-B3CA-2DA3EAC7367F}"/>
              </a:ext>
            </a:extLst>
          </p:cNvPr>
          <p:cNvSpPr txBox="1"/>
          <p:nvPr/>
        </p:nvSpPr>
        <p:spPr>
          <a:xfrm>
            <a:off x="3419872" y="283562"/>
            <a:ext cx="2128533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인사담당자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관리자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358AA-55DE-434A-B279-D017F84A57A1}"/>
              </a:ext>
            </a:extLst>
          </p:cNvPr>
          <p:cNvSpPr txBox="1"/>
          <p:nvPr/>
        </p:nvSpPr>
        <p:spPr>
          <a:xfrm>
            <a:off x="7449319" y="283562"/>
            <a:ext cx="1442361" cy="31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일반사원 </a:t>
            </a:r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ver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9BBB760-8755-4EA9-A460-12BF88A5F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474550"/>
            <a:ext cx="5659956" cy="3300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401F19-5A42-434C-8FFA-4EEA0B21F28B}"/>
              </a:ext>
            </a:extLst>
          </p:cNvPr>
          <p:cNvSpPr txBox="1"/>
          <p:nvPr/>
        </p:nvSpPr>
        <p:spPr>
          <a:xfrm>
            <a:off x="3276670" y="2852936"/>
            <a:ext cx="556155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로그인한 사원의 권한별로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조직도의 사원정보 상세페이지가 다름</a:t>
            </a:r>
          </a:p>
        </p:txBody>
      </p:sp>
    </p:spTree>
    <p:extLst>
      <p:ext uri="{BB962C8B-B14F-4D97-AF65-F5344CB8AC3E}">
        <p14:creationId xmlns:p14="http://schemas.microsoft.com/office/powerpoint/2010/main" val="19523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5DAAED-7788-47AD-B15B-1A28D0A1F72A}"/>
              </a:ext>
            </a:extLst>
          </p:cNvPr>
          <p:cNvGrpSpPr/>
          <p:nvPr/>
        </p:nvGrpSpPr>
        <p:grpSpPr>
          <a:xfrm>
            <a:off x="0" y="-1922"/>
            <a:ext cx="9144000" cy="6859922"/>
            <a:chOff x="0" y="-1922"/>
            <a:chExt cx="9144000" cy="6859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428254-ADF1-47AD-B1E9-D34AF88CE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6" r="17465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20E10639-E07F-4072-AFD9-F18232A4D957}"/>
                </a:ext>
              </a:extLst>
            </p:cNvPr>
            <p:cNvSpPr/>
            <p:nvPr/>
          </p:nvSpPr>
          <p:spPr>
            <a:xfrm rot="5400000">
              <a:off x="-40568" y="38646"/>
              <a:ext cx="692696" cy="611560"/>
            </a:xfrm>
            <a:prstGeom prst="rtTriangle">
              <a:avLst/>
            </a:prstGeom>
            <a:solidFill>
              <a:srgbClr val="55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50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5DAAED-7788-47AD-B15B-1A28D0A1F72A}"/>
              </a:ext>
            </a:extLst>
          </p:cNvPr>
          <p:cNvGrpSpPr/>
          <p:nvPr/>
        </p:nvGrpSpPr>
        <p:grpSpPr>
          <a:xfrm>
            <a:off x="0" y="-1922"/>
            <a:ext cx="9144000" cy="6859922"/>
            <a:chOff x="0" y="-1922"/>
            <a:chExt cx="9144000" cy="6859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428254-ADF1-47AD-B1E9-D34AF88CE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6" r="17465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20E10639-E07F-4072-AFD9-F18232A4D957}"/>
                </a:ext>
              </a:extLst>
            </p:cNvPr>
            <p:cNvSpPr/>
            <p:nvPr/>
          </p:nvSpPr>
          <p:spPr>
            <a:xfrm rot="5400000">
              <a:off x="-40568" y="38646"/>
              <a:ext cx="692696" cy="611560"/>
            </a:xfrm>
            <a:prstGeom prst="rtTriangle">
              <a:avLst/>
            </a:prstGeom>
            <a:solidFill>
              <a:srgbClr val="55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9C03E2-DFD9-4210-A463-9BE4F592ED1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Google Shape;61;p14">
            <a:extLst>
              <a:ext uri="{FF2B5EF4-FFF2-40B4-BE49-F238E27FC236}">
                <a16:creationId xmlns:a16="http://schemas.microsoft.com/office/drawing/2014/main" id="{5F281440-4E34-41B0-A816-173DDD78CB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0" y="828885"/>
            <a:ext cx="4221424" cy="29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;p14">
            <a:extLst>
              <a:ext uri="{FF2B5EF4-FFF2-40B4-BE49-F238E27FC236}">
                <a16:creationId xmlns:a16="http://schemas.microsoft.com/office/drawing/2014/main" id="{09493582-2304-43AF-9CED-00E97C5EBD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601" y="1618272"/>
            <a:ext cx="4221423" cy="4588450"/>
          </a:xfrm>
          <a:prstGeom prst="rect">
            <a:avLst/>
          </a:prstGeom>
          <a:noFill/>
          <a:ln>
            <a:noFill/>
          </a:ln>
          <a:effectLst>
            <a:outerShdw blurRad="6604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754715-BD5F-4206-849A-8E2A2EF26AB0}"/>
              </a:ext>
            </a:extLst>
          </p:cNvPr>
          <p:cNvSpPr txBox="1"/>
          <p:nvPr/>
        </p:nvSpPr>
        <p:spPr>
          <a:xfrm>
            <a:off x="1851142" y="469107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174C0-327C-4288-B9EB-77312DDB1395}"/>
              </a:ext>
            </a:extLst>
          </p:cNvPr>
          <p:cNvSpPr txBox="1"/>
          <p:nvPr/>
        </p:nvSpPr>
        <p:spPr>
          <a:xfrm>
            <a:off x="5537023" y="1270385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617E6-4794-46FA-866C-63B7D4AE3652}"/>
              </a:ext>
            </a:extLst>
          </p:cNvPr>
          <p:cNvSpPr txBox="1"/>
          <p:nvPr/>
        </p:nvSpPr>
        <p:spPr>
          <a:xfrm>
            <a:off x="4933714" y="712707"/>
            <a:ext cx="525491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사원들의 휴가내역 출력</a:t>
            </a:r>
          </a:p>
        </p:txBody>
      </p:sp>
    </p:spTree>
    <p:extLst>
      <p:ext uri="{BB962C8B-B14F-4D97-AF65-F5344CB8AC3E}">
        <p14:creationId xmlns:p14="http://schemas.microsoft.com/office/powerpoint/2010/main" val="419807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45DAAED-7788-47AD-B15B-1A28D0A1F72A}"/>
              </a:ext>
            </a:extLst>
          </p:cNvPr>
          <p:cNvGrpSpPr/>
          <p:nvPr/>
        </p:nvGrpSpPr>
        <p:grpSpPr>
          <a:xfrm>
            <a:off x="0" y="-1922"/>
            <a:ext cx="9144000" cy="6859922"/>
            <a:chOff x="0" y="-1922"/>
            <a:chExt cx="9144000" cy="68599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428254-ADF1-47AD-B1E9-D34AF88CE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6" r="17465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20E10639-E07F-4072-AFD9-F18232A4D957}"/>
                </a:ext>
              </a:extLst>
            </p:cNvPr>
            <p:cNvSpPr/>
            <p:nvPr/>
          </p:nvSpPr>
          <p:spPr>
            <a:xfrm rot="5400000">
              <a:off x="-40568" y="38646"/>
              <a:ext cx="692696" cy="611560"/>
            </a:xfrm>
            <a:prstGeom prst="rtTriangle">
              <a:avLst/>
            </a:prstGeom>
            <a:solidFill>
              <a:srgbClr val="55D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5CDF3F6-A8A1-44AD-A5C3-4770CB729D0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7380312 w 9144000"/>
              <a:gd name="connsiteY0" fmla="*/ 2852936 h 6858000"/>
              <a:gd name="connsiteX1" fmla="*/ 7164288 w 9144000"/>
              <a:gd name="connsiteY1" fmla="*/ 3068960 h 6858000"/>
              <a:gd name="connsiteX2" fmla="*/ 7380312 w 9144000"/>
              <a:gd name="connsiteY2" fmla="*/ 3284984 h 6858000"/>
              <a:gd name="connsiteX3" fmla="*/ 7596336 w 9144000"/>
              <a:gd name="connsiteY3" fmla="*/ 3068960 h 6858000"/>
              <a:gd name="connsiteX4" fmla="*/ 7380312 w 9144000"/>
              <a:gd name="connsiteY4" fmla="*/ 2852936 h 6858000"/>
              <a:gd name="connsiteX5" fmla="*/ 0 w 9144000"/>
              <a:gd name="connsiteY5" fmla="*/ 0 h 6858000"/>
              <a:gd name="connsiteX6" fmla="*/ 9144000 w 9144000"/>
              <a:gd name="connsiteY6" fmla="*/ 0 h 6858000"/>
              <a:gd name="connsiteX7" fmla="*/ 9144000 w 9144000"/>
              <a:gd name="connsiteY7" fmla="*/ 6858000 h 6858000"/>
              <a:gd name="connsiteX8" fmla="*/ 0 w 9144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6858000">
                <a:moveTo>
                  <a:pt x="7380312" y="2852936"/>
                </a:moveTo>
                <a:cubicBezTo>
                  <a:pt x="7261005" y="2852936"/>
                  <a:pt x="7164288" y="2949653"/>
                  <a:pt x="7164288" y="3068960"/>
                </a:cubicBezTo>
                <a:cubicBezTo>
                  <a:pt x="7164288" y="3188267"/>
                  <a:pt x="7261005" y="3284984"/>
                  <a:pt x="7380312" y="3284984"/>
                </a:cubicBezTo>
                <a:cubicBezTo>
                  <a:pt x="7499619" y="3284984"/>
                  <a:pt x="7596336" y="3188267"/>
                  <a:pt x="7596336" y="3068960"/>
                </a:cubicBezTo>
                <a:cubicBezTo>
                  <a:pt x="7596336" y="2949653"/>
                  <a:pt x="7499619" y="2852936"/>
                  <a:pt x="7380312" y="2852936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9" name="Google Shape;72;p15">
            <a:extLst>
              <a:ext uri="{FF2B5EF4-FFF2-40B4-BE49-F238E27FC236}">
                <a16:creationId xmlns:a16="http://schemas.microsoft.com/office/drawing/2014/main" id="{4DD0A027-61EE-4DE1-963A-22B5FED08E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784" t="11308" r="13315" b="9819"/>
          <a:stretch/>
        </p:blipFill>
        <p:spPr>
          <a:xfrm>
            <a:off x="395536" y="329890"/>
            <a:ext cx="3672408" cy="38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3;p16">
            <a:extLst>
              <a:ext uri="{FF2B5EF4-FFF2-40B4-BE49-F238E27FC236}">
                <a16:creationId xmlns:a16="http://schemas.microsoft.com/office/drawing/2014/main" id="{609AF469-CC66-4832-85DB-40771B537C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773" t="62225" r="13879" b="9471"/>
          <a:stretch/>
        </p:blipFill>
        <p:spPr>
          <a:xfrm>
            <a:off x="395536" y="3068960"/>
            <a:ext cx="3672408" cy="129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91BAC52-80E2-414C-8DA9-DD122809EA50}"/>
              </a:ext>
            </a:extLst>
          </p:cNvPr>
          <p:cNvSpPr/>
          <p:nvPr/>
        </p:nvSpPr>
        <p:spPr>
          <a:xfrm>
            <a:off x="7164288" y="2852936"/>
            <a:ext cx="432048" cy="432048"/>
          </a:xfrm>
          <a:prstGeom prst="ellipse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307116-5D6F-482B-A8A5-701632F75505}"/>
              </a:ext>
            </a:extLst>
          </p:cNvPr>
          <p:cNvSpPr/>
          <p:nvPr/>
        </p:nvSpPr>
        <p:spPr>
          <a:xfrm>
            <a:off x="395536" y="329890"/>
            <a:ext cx="3672408" cy="403521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Google Shape;91;p17">
            <a:extLst>
              <a:ext uri="{FF2B5EF4-FFF2-40B4-BE49-F238E27FC236}">
                <a16:creationId xmlns:a16="http://schemas.microsoft.com/office/drawing/2014/main" id="{C299FB77-1E49-4699-A439-471146B04C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60" y="2595310"/>
            <a:ext cx="4880923" cy="39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2;p17">
            <a:extLst>
              <a:ext uri="{FF2B5EF4-FFF2-40B4-BE49-F238E27FC236}">
                <a16:creationId xmlns:a16="http://schemas.microsoft.com/office/drawing/2014/main" id="{D8F17D96-BAB2-4763-A163-B24C03C354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032" y="329890"/>
            <a:ext cx="3888432" cy="3816424"/>
          </a:xfrm>
          <a:prstGeom prst="rect">
            <a:avLst/>
          </a:prstGeom>
          <a:noFill/>
          <a:ln>
            <a:noFill/>
          </a:ln>
          <a:effectLst>
            <a:outerShdw blurRad="533400" dist="38100" dir="8100000" sx="103000" sy="103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004AE3-0B26-45D2-9A88-8B773F36BF23}"/>
              </a:ext>
            </a:extLst>
          </p:cNvPr>
          <p:cNvSpPr txBox="1"/>
          <p:nvPr/>
        </p:nvSpPr>
        <p:spPr>
          <a:xfrm>
            <a:off x="3326934" y="6246739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2FFC71-EB21-4CF3-A66D-22CBA23364B6}"/>
              </a:ext>
            </a:extLst>
          </p:cNvPr>
          <p:cNvSpPr txBox="1"/>
          <p:nvPr/>
        </p:nvSpPr>
        <p:spPr>
          <a:xfrm>
            <a:off x="5759050" y="4169091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 (ajax)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A9ABF1-3C7F-4FA5-B012-2493C1CC2B65}"/>
              </a:ext>
            </a:extLst>
          </p:cNvPr>
          <p:cNvSpPr txBox="1"/>
          <p:nvPr/>
        </p:nvSpPr>
        <p:spPr>
          <a:xfrm>
            <a:off x="5643191" y="4251010"/>
            <a:ext cx="525491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전자문서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ID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검색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(ajax)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Modal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조정한 휴가내역 추가</a:t>
            </a:r>
          </a:p>
        </p:txBody>
      </p:sp>
    </p:spTree>
    <p:extLst>
      <p:ext uri="{BB962C8B-B14F-4D97-AF65-F5344CB8AC3E}">
        <p14:creationId xmlns:p14="http://schemas.microsoft.com/office/powerpoint/2010/main" val="29868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9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CA9F38BF-9200-4211-8EA3-465EC419B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9" t="2748" r="30186" b="23751"/>
          <a:stretch/>
        </p:blipFill>
        <p:spPr>
          <a:xfrm>
            <a:off x="1547664" y="294844"/>
            <a:ext cx="6155629" cy="6336808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4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CA9F38BF-9200-4211-8EA3-465EC419B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9" t="2748" r="30186" b="23751"/>
          <a:stretch/>
        </p:blipFill>
        <p:spPr>
          <a:xfrm>
            <a:off x="1547664" y="294844"/>
            <a:ext cx="6155629" cy="6336808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9009C57-8092-4398-B584-721F1A4B4611}"/>
              </a:ext>
            </a:extLst>
          </p:cNvPr>
          <p:cNvSpPr/>
          <p:nvPr/>
        </p:nvSpPr>
        <p:spPr>
          <a:xfrm>
            <a:off x="-1196" y="0"/>
            <a:ext cx="9144000" cy="6858000"/>
          </a:xfrm>
          <a:custGeom>
            <a:avLst/>
            <a:gdLst>
              <a:gd name="connsiteX0" fmla="*/ 1777717 w 9144000"/>
              <a:gd name="connsiteY0" fmla="*/ 1124744 h 6858000"/>
              <a:gd name="connsiteX1" fmla="*/ 1777717 w 9144000"/>
              <a:gd name="connsiteY1" fmla="*/ 6093296 h 6858000"/>
              <a:gd name="connsiteX2" fmla="*/ 4442013 w 9144000"/>
              <a:gd name="connsiteY2" fmla="*/ 6093296 h 6858000"/>
              <a:gd name="connsiteX3" fmla="*/ 4442013 w 9144000"/>
              <a:gd name="connsiteY3" fmla="*/ 1124744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777717" y="1124744"/>
                </a:moveTo>
                <a:lnTo>
                  <a:pt x="1777717" y="6093296"/>
                </a:lnTo>
                <a:lnTo>
                  <a:pt x="4442013" y="6093296"/>
                </a:lnTo>
                <a:lnTo>
                  <a:pt x="4442013" y="11247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498891-B037-4149-9DB8-FD4421373BB0}"/>
              </a:ext>
            </a:extLst>
          </p:cNvPr>
          <p:cNvSpPr/>
          <p:nvPr/>
        </p:nvSpPr>
        <p:spPr>
          <a:xfrm>
            <a:off x="1776191" y="1124744"/>
            <a:ext cx="2664296" cy="496855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23B48-E1A5-4E73-B2E4-659CE9228C99}"/>
              </a:ext>
            </a:extLst>
          </p:cNvPr>
          <p:cNvSpPr txBox="1"/>
          <p:nvPr/>
        </p:nvSpPr>
        <p:spPr>
          <a:xfrm>
            <a:off x="5625330" y="226429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9365D2-FCFD-40BC-917C-7DB8FD90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129" y="582516"/>
            <a:ext cx="4504888" cy="24845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49E94C-7DA5-4CF9-89D5-82A62207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00" y="3185122"/>
            <a:ext cx="3696817" cy="3196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D12945-4E2E-46F5-98D3-AE8416A8AE62}"/>
              </a:ext>
            </a:extLst>
          </p:cNvPr>
          <p:cNvSpPr txBox="1"/>
          <p:nvPr/>
        </p:nvSpPr>
        <p:spPr>
          <a:xfrm>
            <a:off x="1866130" y="6081129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controller</a:t>
            </a:r>
            <a:endParaRPr lang="ko-KR" altLang="en-US" sz="12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20CA5-FD5C-4FE7-AC7D-F818890CE4A1}"/>
              </a:ext>
            </a:extLst>
          </p:cNvPr>
          <p:cNvSpPr txBox="1"/>
          <p:nvPr/>
        </p:nvSpPr>
        <p:spPr>
          <a:xfrm>
            <a:off x="1499427" y="436842"/>
            <a:ext cx="306619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라이브러리 </a:t>
            </a:r>
            <a:r>
              <a:rPr lang="en-US" altLang="ko-KR" sz="12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JSTree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활용해 조직도 구현</a:t>
            </a:r>
          </a:p>
        </p:txBody>
      </p:sp>
    </p:spTree>
    <p:extLst>
      <p:ext uri="{BB962C8B-B14F-4D97-AF65-F5344CB8AC3E}">
        <p14:creationId xmlns:p14="http://schemas.microsoft.com/office/powerpoint/2010/main" val="18705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CA9F38BF-9200-4211-8EA3-465EC419B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9" t="2748" r="30186" b="23751"/>
          <a:stretch/>
        </p:blipFill>
        <p:spPr>
          <a:xfrm>
            <a:off x="1547664" y="294844"/>
            <a:ext cx="6155629" cy="6336808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0A3517D-4242-4C37-B83D-569D93FA7B34}"/>
              </a:ext>
            </a:extLst>
          </p:cNvPr>
          <p:cNvSpPr/>
          <p:nvPr/>
        </p:nvSpPr>
        <p:spPr>
          <a:xfrm>
            <a:off x="-1196" y="0"/>
            <a:ext cx="9144000" cy="6858000"/>
          </a:xfrm>
          <a:custGeom>
            <a:avLst/>
            <a:gdLst>
              <a:gd name="connsiteX0" fmla="*/ 4861228 w 9144000"/>
              <a:gd name="connsiteY0" fmla="*/ 1124744 h 6858000"/>
              <a:gd name="connsiteX1" fmla="*/ 4861228 w 9144000"/>
              <a:gd name="connsiteY1" fmla="*/ 5949280 h 6858000"/>
              <a:gd name="connsiteX2" fmla="*/ 7597532 w 9144000"/>
              <a:gd name="connsiteY2" fmla="*/ 5949280 h 6858000"/>
              <a:gd name="connsiteX3" fmla="*/ 7597532 w 9144000"/>
              <a:gd name="connsiteY3" fmla="*/ 1124744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4861228" y="1124744"/>
                </a:moveTo>
                <a:lnTo>
                  <a:pt x="4861228" y="5949280"/>
                </a:lnTo>
                <a:lnTo>
                  <a:pt x="7597532" y="5949280"/>
                </a:lnTo>
                <a:lnTo>
                  <a:pt x="7597532" y="11247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4A40B-E21E-4E01-8180-44A96506493D}"/>
              </a:ext>
            </a:extLst>
          </p:cNvPr>
          <p:cNvSpPr/>
          <p:nvPr/>
        </p:nvSpPr>
        <p:spPr>
          <a:xfrm>
            <a:off x="4860032" y="1124744"/>
            <a:ext cx="2736304" cy="482453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46A6C-E263-4763-A988-C2F740396776}"/>
              </a:ext>
            </a:extLst>
          </p:cNvPr>
          <p:cNvSpPr txBox="1"/>
          <p:nvPr/>
        </p:nvSpPr>
        <p:spPr>
          <a:xfrm>
            <a:off x="4775189" y="184448"/>
            <a:ext cx="3066196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조직도에서 선택한 객체들을 배열로 변환해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결재선에 반영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C31731-133A-4533-B198-FCB4F398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2" y="631461"/>
            <a:ext cx="4647500" cy="24682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3CF41C-159D-4693-9C15-FA931E2B2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210146"/>
            <a:ext cx="4137851" cy="2925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117279-E539-45CB-B6FD-8CAC678CA24D}"/>
              </a:ext>
            </a:extLst>
          </p:cNvPr>
          <p:cNvSpPr txBox="1"/>
          <p:nvPr/>
        </p:nvSpPr>
        <p:spPr>
          <a:xfrm>
            <a:off x="1570335" y="578118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3B371-BF5C-45A5-B9F3-2BA7DD72EAA4}"/>
              </a:ext>
            </a:extLst>
          </p:cNvPr>
          <p:cNvSpPr txBox="1"/>
          <p:nvPr/>
        </p:nvSpPr>
        <p:spPr>
          <a:xfrm>
            <a:off x="1966260" y="5781714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3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61E1CF6-20CB-4D75-91FF-20E374F93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4"/>
          <a:stretch/>
        </p:blipFill>
        <p:spPr>
          <a:xfrm>
            <a:off x="1196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87A267-FE77-4A2C-A84F-356CF4A5B28A}"/>
              </a:ext>
            </a:extLst>
          </p:cNvPr>
          <p:cNvSpPr/>
          <p:nvPr/>
        </p:nvSpPr>
        <p:spPr>
          <a:xfrm>
            <a:off x="3065898" y="4022149"/>
            <a:ext cx="2946262" cy="171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2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3203621" y="375047"/>
            <a:ext cx="280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그룹웨어란</a:t>
            </a:r>
            <a:r>
              <a:rPr lang="en-US" altLang="ko-KR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?</a:t>
            </a:r>
            <a:endParaRPr lang="ko-KR" altLang="en-US" sz="2400" spc="300" dirty="0">
              <a:solidFill>
                <a:schemeClr val="tx1">
                  <a:lumMod val="65000"/>
                  <a:lumOff val="35000"/>
                </a:schemeClr>
              </a:solidFill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3199697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675156" cy="185997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B5F375-BAA0-4115-A137-71025571E23C}"/>
              </a:ext>
            </a:extLst>
          </p:cNvPr>
          <p:cNvGrpSpPr/>
          <p:nvPr/>
        </p:nvGrpSpPr>
        <p:grpSpPr>
          <a:xfrm>
            <a:off x="1441592" y="1296204"/>
            <a:ext cx="2781788" cy="1066788"/>
            <a:chOff x="3016406" y="2468442"/>
            <a:chExt cx="2880320" cy="110457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32D07E6-88C9-47C4-A603-72D9EF18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406" y="2468442"/>
              <a:ext cx="2880320" cy="110457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A2BFF21-74B6-4FA2-B2C3-E0352983E1A0}"/>
                </a:ext>
              </a:extLst>
            </p:cNvPr>
            <p:cNvSpPr/>
            <p:nvPr/>
          </p:nvSpPr>
          <p:spPr>
            <a:xfrm>
              <a:off x="3803209" y="2468442"/>
              <a:ext cx="2093517" cy="97760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>
            <a:hlinkClick r:id="rId3" action="ppaction://hlinkfile"/>
            <a:extLst>
              <a:ext uri="{FF2B5EF4-FFF2-40B4-BE49-F238E27FC236}">
                <a16:creationId xmlns:a16="http://schemas.microsoft.com/office/drawing/2014/main" id="{BF2C205F-6787-4979-B175-7E5E2ED4EB01}"/>
              </a:ext>
            </a:extLst>
          </p:cNvPr>
          <p:cNvSpPr/>
          <p:nvPr/>
        </p:nvSpPr>
        <p:spPr>
          <a:xfrm>
            <a:off x="1445647" y="2422532"/>
            <a:ext cx="928071" cy="92807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굴림B" panose="02020600000000000000" pitchFamily="18" charset="-127"/>
              <a:ea typeface="DX굴림B" panose="02020600000000000000" pitchFamily="18" charset="-127"/>
            </a:endParaRPr>
          </a:p>
        </p:txBody>
      </p:sp>
      <p:sp>
        <p:nvSpPr>
          <p:cNvPr id="22" name="타원 21">
            <a:hlinkClick r:id="rId4" action="ppaction://hlinkfile"/>
            <a:extLst>
              <a:ext uri="{FF2B5EF4-FFF2-40B4-BE49-F238E27FC236}">
                <a16:creationId xmlns:a16="http://schemas.microsoft.com/office/drawing/2014/main" id="{509D9FF7-00E4-440B-AD08-B5DE440BEC9F}"/>
              </a:ext>
            </a:extLst>
          </p:cNvPr>
          <p:cNvSpPr/>
          <p:nvPr/>
        </p:nvSpPr>
        <p:spPr>
          <a:xfrm>
            <a:off x="3042894" y="2422532"/>
            <a:ext cx="928071" cy="92807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9823DC-96B9-4056-A9B9-2C1FCA7E927A}"/>
              </a:ext>
            </a:extLst>
          </p:cNvPr>
          <p:cNvSpPr/>
          <p:nvPr/>
        </p:nvSpPr>
        <p:spPr>
          <a:xfrm>
            <a:off x="4640141" y="2422532"/>
            <a:ext cx="928071" cy="92807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hlinkClick r:id="rId5" action="ppaction://hlinkfile"/>
            <a:extLst>
              <a:ext uri="{FF2B5EF4-FFF2-40B4-BE49-F238E27FC236}">
                <a16:creationId xmlns:a16="http://schemas.microsoft.com/office/drawing/2014/main" id="{76027B2C-A762-47A5-A6A9-7201AE5C6691}"/>
              </a:ext>
            </a:extLst>
          </p:cNvPr>
          <p:cNvSpPr/>
          <p:nvPr/>
        </p:nvSpPr>
        <p:spPr>
          <a:xfrm>
            <a:off x="6237388" y="2422532"/>
            <a:ext cx="928071" cy="92807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071E6E-4CEB-4FB9-AF9B-0E1DF7FF9802}"/>
              </a:ext>
            </a:extLst>
          </p:cNvPr>
          <p:cNvCxnSpPr/>
          <p:nvPr/>
        </p:nvCxnSpPr>
        <p:spPr>
          <a:xfrm>
            <a:off x="2079245" y="2886568"/>
            <a:ext cx="121345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EDA3C8A-F5A6-475A-83AD-708A51EC39FE}"/>
              </a:ext>
            </a:extLst>
          </p:cNvPr>
          <p:cNvSpPr txBox="1"/>
          <p:nvPr/>
        </p:nvSpPr>
        <p:spPr>
          <a:xfrm>
            <a:off x="1463638" y="2766045"/>
            <a:ext cx="1171111" cy="2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300" dirty="0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인사관리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5B39F8-1F6C-44E3-BB4F-9D411467B898}"/>
              </a:ext>
            </a:extLst>
          </p:cNvPr>
          <p:cNvCxnSpPr/>
          <p:nvPr/>
        </p:nvCxnSpPr>
        <p:spPr>
          <a:xfrm>
            <a:off x="3894546" y="2886568"/>
            <a:ext cx="121345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hlinkClick r:id="rId6" action="ppaction://hlinkfile"/>
            <a:extLst>
              <a:ext uri="{FF2B5EF4-FFF2-40B4-BE49-F238E27FC236}">
                <a16:creationId xmlns:a16="http://schemas.microsoft.com/office/drawing/2014/main" id="{C6B38BBA-D917-4ED1-8274-27452BE61671}"/>
              </a:ext>
            </a:extLst>
          </p:cNvPr>
          <p:cNvSpPr txBox="1"/>
          <p:nvPr/>
        </p:nvSpPr>
        <p:spPr>
          <a:xfrm>
            <a:off x="3065898" y="2760339"/>
            <a:ext cx="1171111" cy="2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300" dirty="0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전자결재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F69EDB-0565-4888-A1C9-552768515D19}"/>
              </a:ext>
            </a:extLst>
          </p:cNvPr>
          <p:cNvCxnSpPr/>
          <p:nvPr/>
        </p:nvCxnSpPr>
        <p:spPr>
          <a:xfrm>
            <a:off x="5513599" y="2886568"/>
            <a:ext cx="1213451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187AABC-7EED-4665-94C3-444D7B0F5D06}"/>
              </a:ext>
            </a:extLst>
          </p:cNvPr>
          <p:cNvSpPr txBox="1"/>
          <p:nvPr/>
        </p:nvSpPr>
        <p:spPr>
          <a:xfrm>
            <a:off x="4612468" y="2760339"/>
            <a:ext cx="1171111" cy="28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300" dirty="0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일정</a:t>
            </a:r>
            <a:r>
              <a:rPr lang="en-US" altLang="ko-KR" sz="1300" spc="300" dirty="0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sz="1300" spc="300" dirty="0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6E5F95-E8F4-4B8B-A5EB-F93CBDC59A29}"/>
              </a:ext>
            </a:extLst>
          </p:cNvPr>
          <p:cNvSpPr txBox="1"/>
          <p:nvPr/>
        </p:nvSpPr>
        <p:spPr>
          <a:xfrm>
            <a:off x="6345752" y="2663733"/>
            <a:ext cx="1171111" cy="4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300" dirty="0" err="1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커뮤니</a:t>
            </a:r>
            <a:endParaRPr lang="en-US" altLang="ko-KR" sz="1300" spc="300" dirty="0">
              <a:solidFill>
                <a:schemeClr val="bg1">
                  <a:lumMod val="9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sz="1300" spc="300" dirty="0" err="1">
                <a:solidFill>
                  <a:schemeClr val="bg1">
                    <a:lumMod val="9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케이션</a:t>
            </a:r>
            <a:endParaRPr lang="ko-KR" altLang="en-US" sz="1300" spc="300" dirty="0">
              <a:solidFill>
                <a:schemeClr val="bg1">
                  <a:lumMod val="9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FB11FE-FDE0-422C-A78A-EAB20AF197D8}"/>
              </a:ext>
            </a:extLst>
          </p:cNvPr>
          <p:cNvCxnSpPr>
            <a:cxnSpLocks/>
          </p:cNvCxnSpPr>
          <p:nvPr/>
        </p:nvCxnSpPr>
        <p:spPr>
          <a:xfrm>
            <a:off x="6388697" y="2109607"/>
            <a:ext cx="885126" cy="134485"/>
          </a:xfrm>
          <a:prstGeom prst="line">
            <a:avLst/>
          </a:prstGeom>
          <a:ln w="57150">
            <a:solidFill>
              <a:srgbClr val="F4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CCB1E54-5106-4AF4-8C05-088AE87CB37A}"/>
              </a:ext>
            </a:extLst>
          </p:cNvPr>
          <p:cNvGrpSpPr/>
          <p:nvPr/>
        </p:nvGrpSpPr>
        <p:grpSpPr>
          <a:xfrm>
            <a:off x="6114212" y="1807695"/>
            <a:ext cx="849044" cy="542962"/>
            <a:chOff x="7314308" y="1556792"/>
            <a:chExt cx="879117" cy="56219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40EDA3C-DEA6-4520-B289-D1A5105DC44C}"/>
                </a:ext>
              </a:extLst>
            </p:cNvPr>
            <p:cNvSpPr/>
            <p:nvPr/>
          </p:nvSpPr>
          <p:spPr>
            <a:xfrm>
              <a:off x="7314308" y="1556792"/>
              <a:ext cx="562194" cy="562194"/>
            </a:xfrm>
            <a:prstGeom prst="ellips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63B419-374D-4F41-A375-C0D3D3A89917}"/>
                </a:ext>
              </a:extLst>
            </p:cNvPr>
            <p:cNvSpPr txBox="1"/>
            <p:nvPr/>
          </p:nvSpPr>
          <p:spPr>
            <a:xfrm>
              <a:off x="7356643" y="1722473"/>
              <a:ext cx="8367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사원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84EC3F-6641-472C-9A21-40E8074CD2B1}"/>
              </a:ext>
            </a:extLst>
          </p:cNvPr>
          <p:cNvCxnSpPr>
            <a:cxnSpLocks/>
          </p:cNvCxnSpPr>
          <p:nvPr/>
        </p:nvCxnSpPr>
        <p:spPr>
          <a:xfrm>
            <a:off x="7307839" y="2298435"/>
            <a:ext cx="323109" cy="765363"/>
          </a:xfrm>
          <a:prstGeom prst="line">
            <a:avLst/>
          </a:prstGeom>
          <a:ln w="57150">
            <a:solidFill>
              <a:srgbClr val="F4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CE94B4-6749-4C92-AD7D-7C898B751EAB}"/>
              </a:ext>
            </a:extLst>
          </p:cNvPr>
          <p:cNvGrpSpPr/>
          <p:nvPr/>
        </p:nvGrpSpPr>
        <p:grpSpPr>
          <a:xfrm>
            <a:off x="7036358" y="1965181"/>
            <a:ext cx="849044" cy="542962"/>
            <a:chOff x="7314308" y="1556792"/>
            <a:chExt cx="879117" cy="56219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C807CFB-1873-45FA-ACEC-9C0A6309C0D8}"/>
                </a:ext>
              </a:extLst>
            </p:cNvPr>
            <p:cNvSpPr/>
            <p:nvPr/>
          </p:nvSpPr>
          <p:spPr>
            <a:xfrm>
              <a:off x="7314308" y="1556792"/>
              <a:ext cx="562194" cy="562194"/>
            </a:xfrm>
            <a:prstGeom prst="ellips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0F5A96-602E-4D93-8A6E-606F1F4DE9A7}"/>
                </a:ext>
              </a:extLst>
            </p:cNvPr>
            <p:cNvSpPr txBox="1"/>
            <p:nvPr/>
          </p:nvSpPr>
          <p:spPr>
            <a:xfrm>
              <a:off x="7356643" y="1722473"/>
              <a:ext cx="8367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사원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807CECC-CD2B-4C60-941C-9A01A18C2437}"/>
              </a:ext>
            </a:extLst>
          </p:cNvPr>
          <p:cNvGrpSpPr/>
          <p:nvPr/>
        </p:nvGrpSpPr>
        <p:grpSpPr>
          <a:xfrm>
            <a:off x="6849301" y="3479187"/>
            <a:ext cx="849044" cy="542962"/>
            <a:chOff x="7314308" y="1556792"/>
            <a:chExt cx="879117" cy="56219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E3DDD1D-3891-4A29-936C-4733791BE8AD}"/>
                </a:ext>
              </a:extLst>
            </p:cNvPr>
            <p:cNvSpPr/>
            <p:nvPr/>
          </p:nvSpPr>
          <p:spPr>
            <a:xfrm>
              <a:off x="7314308" y="1556792"/>
              <a:ext cx="562194" cy="562194"/>
            </a:xfrm>
            <a:prstGeom prst="ellips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28145E-6D66-4CFE-BBAA-E62EA40A9BE6}"/>
                </a:ext>
              </a:extLst>
            </p:cNvPr>
            <p:cNvSpPr txBox="1"/>
            <p:nvPr/>
          </p:nvSpPr>
          <p:spPr>
            <a:xfrm>
              <a:off x="7356643" y="1722473"/>
              <a:ext cx="8367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사원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B4852E6-5F5F-46D5-AB9C-4ED9AE04BAA9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7294266" y="3084001"/>
            <a:ext cx="347351" cy="555200"/>
          </a:xfrm>
          <a:prstGeom prst="line">
            <a:avLst/>
          </a:prstGeom>
          <a:ln w="57150">
            <a:solidFill>
              <a:srgbClr val="F4C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28771F1-1AF0-474C-A865-8A0202B6B4AC}"/>
              </a:ext>
            </a:extLst>
          </p:cNvPr>
          <p:cNvGrpSpPr/>
          <p:nvPr/>
        </p:nvGrpSpPr>
        <p:grpSpPr>
          <a:xfrm>
            <a:off x="7359467" y="2792316"/>
            <a:ext cx="849044" cy="542962"/>
            <a:chOff x="7314308" y="1556792"/>
            <a:chExt cx="879117" cy="56219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1A5782C-A34F-4DB2-97F9-02F78944E9CC}"/>
                </a:ext>
              </a:extLst>
            </p:cNvPr>
            <p:cNvSpPr/>
            <p:nvPr/>
          </p:nvSpPr>
          <p:spPr>
            <a:xfrm>
              <a:off x="7314308" y="1556792"/>
              <a:ext cx="562194" cy="562194"/>
            </a:xfrm>
            <a:prstGeom prst="ellips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굴림B" panose="02020600000000000000" pitchFamily="18" charset="-127"/>
                <a:ea typeface="DX굴림B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1B4051-CA12-4A77-82F2-EF2A017FA1AA}"/>
                </a:ext>
              </a:extLst>
            </p:cNvPr>
            <p:cNvSpPr txBox="1"/>
            <p:nvPr/>
          </p:nvSpPr>
          <p:spPr>
            <a:xfrm>
              <a:off x="7356643" y="1722473"/>
              <a:ext cx="8367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사원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14B462-BF43-4F7E-B279-C02501F61609}"/>
              </a:ext>
            </a:extLst>
          </p:cNvPr>
          <p:cNvSpPr/>
          <p:nvPr/>
        </p:nvSpPr>
        <p:spPr>
          <a:xfrm>
            <a:off x="3635896" y="4228181"/>
            <a:ext cx="2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업무처리를 통합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0B88ECF-FC25-4727-8144-86D5CF063F2A}"/>
              </a:ext>
            </a:extLst>
          </p:cNvPr>
          <p:cNvSpPr/>
          <p:nvPr/>
        </p:nvSpPr>
        <p:spPr>
          <a:xfrm>
            <a:off x="3635896" y="4706549"/>
            <a:ext cx="2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효율성 증대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D4BFA1C-7A0B-4D04-AC44-26A7B2063423}"/>
              </a:ext>
            </a:extLst>
          </p:cNvPr>
          <p:cNvSpPr/>
          <p:nvPr/>
        </p:nvSpPr>
        <p:spPr>
          <a:xfrm>
            <a:off x="3635896" y="5197617"/>
            <a:ext cx="2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dirty="0">
                <a:solidFill>
                  <a:srgbClr val="00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사내 보안을 유지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0B0307-6F98-4B6D-B3F5-3D221D7868FA}"/>
              </a:ext>
            </a:extLst>
          </p:cNvPr>
          <p:cNvSpPr/>
          <p:nvPr/>
        </p:nvSpPr>
        <p:spPr>
          <a:xfrm>
            <a:off x="3267596" y="4228181"/>
            <a:ext cx="36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0DF813-90FD-482D-A529-158C9C8CDDF6}"/>
              </a:ext>
            </a:extLst>
          </p:cNvPr>
          <p:cNvSpPr/>
          <p:nvPr/>
        </p:nvSpPr>
        <p:spPr>
          <a:xfrm>
            <a:off x="3267596" y="4706549"/>
            <a:ext cx="36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A70762D-8A07-43B3-8D50-171AADE68396}"/>
              </a:ext>
            </a:extLst>
          </p:cNvPr>
          <p:cNvSpPr/>
          <p:nvPr/>
        </p:nvSpPr>
        <p:spPr>
          <a:xfrm>
            <a:off x="3267596" y="5197617"/>
            <a:ext cx="36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3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5A46B30-2B13-4B52-8DBA-AB5308D50453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52295E-4662-4C29-999F-5507739D679E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A4E6DA-C45C-4F5A-AA44-91BEF5F5EBF2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14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61E1CF6-20CB-4D75-91FF-20E374F93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4"/>
          <a:stretch/>
        </p:blipFill>
        <p:spPr>
          <a:xfrm>
            <a:off x="1196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3E63F79-73B6-4238-ACC3-3592966F12CB}"/>
              </a:ext>
            </a:extLst>
          </p:cNvPr>
          <p:cNvSpPr/>
          <p:nvPr/>
        </p:nvSpPr>
        <p:spPr>
          <a:xfrm>
            <a:off x="-602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7265773 w 9144000"/>
              <a:gd name="connsiteY3" fmla="*/ 6858000 h 6858000"/>
              <a:gd name="connsiteX4" fmla="*/ 7265773 w 9144000"/>
              <a:gd name="connsiteY4" fmla="*/ 5661248 h 6858000"/>
              <a:gd name="connsiteX5" fmla="*/ 5393565 w 9144000"/>
              <a:gd name="connsiteY5" fmla="*/ 5661248 h 6858000"/>
              <a:gd name="connsiteX6" fmla="*/ 5393565 w 9144000"/>
              <a:gd name="connsiteY6" fmla="*/ 6858000 h 6858000"/>
              <a:gd name="connsiteX7" fmla="*/ 0 w 9144000"/>
              <a:gd name="connsiteY7" fmla="*/ 6858000 h 6858000"/>
              <a:gd name="connsiteX8" fmla="*/ 0 w 9144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7265773" y="6858000"/>
                </a:lnTo>
                <a:lnTo>
                  <a:pt x="7265773" y="5661248"/>
                </a:lnTo>
                <a:lnTo>
                  <a:pt x="5393565" y="5661248"/>
                </a:lnTo>
                <a:lnTo>
                  <a:pt x="53935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DB9A52-C7BC-433E-AFDF-10933535B3C6}"/>
              </a:ext>
            </a:extLst>
          </p:cNvPr>
          <p:cNvSpPr/>
          <p:nvPr/>
        </p:nvSpPr>
        <p:spPr>
          <a:xfrm>
            <a:off x="5394568" y="5661248"/>
            <a:ext cx="1872208" cy="119675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419D2-1EF4-4884-807E-77F3659D7106}"/>
              </a:ext>
            </a:extLst>
          </p:cNvPr>
          <p:cNvSpPr txBox="1"/>
          <p:nvPr/>
        </p:nvSpPr>
        <p:spPr>
          <a:xfrm>
            <a:off x="5292080" y="5026025"/>
            <a:ext cx="3066196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Auto-complete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사용해 이름으로 사번 검색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7A35BA-F089-4E78-B994-E39F08A0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81" y="990798"/>
            <a:ext cx="3714607" cy="2628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0E2C33-4D12-4C28-9F2C-D9971AB19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424" y="3753332"/>
            <a:ext cx="4710872" cy="1170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50359-6052-42ED-8A24-C63198B27AFB}"/>
              </a:ext>
            </a:extLst>
          </p:cNvPr>
          <p:cNvSpPr txBox="1"/>
          <p:nvPr/>
        </p:nvSpPr>
        <p:spPr>
          <a:xfrm>
            <a:off x="2380692" y="639542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2A89B-C8E1-4D0C-81FB-65AB8DCA51BB}"/>
              </a:ext>
            </a:extLst>
          </p:cNvPr>
          <p:cNvSpPr txBox="1"/>
          <p:nvPr/>
        </p:nvSpPr>
        <p:spPr>
          <a:xfrm>
            <a:off x="4259095" y="3429000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12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061E1CF6-20CB-4D75-91FF-20E374F93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r="12534"/>
          <a:stretch/>
        </p:blipFill>
        <p:spPr>
          <a:xfrm>
            <a:off x="1196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40568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1401CC9-CFFC-4798-B669-8C1AE4DB6C7F}"/>
              </a:ext>
            </a:extLst>
          </p:cNvPr>
          <p:cNvSpPr/>
          <p:nvPr/>
        </p:nvSpPr>
        <p:spPr>
          <a:xfrm>
            <a:off x="-1196" y="0"/>
            <a:ext cx="9144000" cy="6858000"/>
          </a:xfrm>
          <a:custGeom>
            <a:avLst/>
            <a:gdLst>
              <a:gd name="connsiteX0" fmla="*/ 1836892 w 9144000"/>
              <a:gd name="connsiteY0" fmla="*/ 1340768 h 6858000"/>
              <a:gd name="connsiteX1" fmla="*/ 1836892 w 9144000"/>
              <a:gd name="connsiteY1" fmla="*/ 5877272 h 6858000"/>
              <a:gd name="connsiteX2" fmla="*/ 7237492 w 9144000"/>
              <a:gd name="connsiteY2" fmla="*/ 5877272 h 6858000"/>
              <a:gd name="connsiteX3" fmla="*/ 7237492 w 9144000"/>
              <a:gd name="connsiteY3" fmla="*/ 1340768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836892" y="1340768"/>
                </a:moveTo>
                <a:lnTo>
                  <a:pt x="1836892" y="5877272"/>
                </a:lnTo>
                <a:lnTo>
                  <a:pt x="7237492" y="5877272"/>
                </a:lnTo>
                <a:lnTo>
                  <a:pt x="7237492" y="134076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128DC1-7AAF-4D65-9EDD-37E3C3F77701}"/>
              </a:ext>
            </a:extLst>
          </p:cNvPr>
          <p:cNvSpPr/>
          <p:nvPr/>
        </p:nvSpPr>
        <p:spPr>
          <a:xfrm>
            <a:off x="1837990" y="1340768"/>
            <a:ext cx="5400600" cy="453650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AA500-3CF2-4813-9C5B-CC2532A63574}"/>
              </a:ext>
            </a:extLst>
          </p:cNvPr>
          <p:cNvSpPr txBox="1"/>
          <p:nvPr/>
        </p:nvSpPr>
        <p:spPr>
          <a:xfrm>
            <a:off x="4251733" y="428547"/>
            <a:ext cx="3066196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전자문서 정보들을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form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으로 전송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DB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5C9385-89BC-449B-B99A-201AED3C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05" y="463680"/>
            <a:ext cx="4050718" cy="35436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DA243B2-45B0-4D66-8515-2F263199B6FE}"/>
              </a:ext>
            </a:extLst>
          </p:cNvPr>
          <p:cNvGrpSpPr/>
          <p:nvPr/>
        </p:nvGrpSpPr>
        <p:grpSpPr>
          <a:xfrm>
            <a:off x="2585367" y="4230105"/>
            <a:ext cx="5998189" cy="2137531"/>
            <a:chOff x="2416936" y="518020"/>
            <a:chExt cx="5998189" cy="21375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19ABCA-F880-4417-A92D-FF022CB9EA5D}"/>
                </a:ext>
              </a:extLst>
            </p:cNvPr>
            <p:cNvSpPr/>
            <p:nvPr/>
          </p:nvSpPr>
          <p:spPr>
            <a:xfrm>
              <a:off x="2416937" y="518021"/>
              <a:ext cx="5998188" cy="2023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A690682-3F27-459C-9C3A-02CEE44873DF}"/>
                </a:ext>
              </a:extLst>
            </p:cNvPr>
            <p:cNvGrpSpPr/>
            <p:nvPr/>
          </p:nvGrpSpPr>
          <p:grpSpPr>
            <a:xfrm>
              <a:off x="2416936" y="518020"/>
              <a:ext cx="5998188" cy="2137531"/>
              <a:chOff x="95250" y="3256589"/>
              <a:chExt cx="9144000" cy="318381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64EFB9E-01A2-4BF0-8E01-F7FD63073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50" y="3256589"/>
                <a:ext cx="8953500" cy="123825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75511A6-4826-4174-B2BB-FF79C8A49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50" y="4763098"/>
                <a:ext cx="9144000" cy="167730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CFEC4-28DE-4A2C-B704-75B4ECB58906}"/>
                  </a:ext>
                </a:extLst>
              </p:cNvPr>
              <p:cNvSpPr txBox="1"/>
              <p:nvPr/>
            </p:nvSpPr>
            <p:spPr>
              <a:xfrm>
                <a:off x="3909270" y="4444303"/>
                <a:ext cx="889232" cy="398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(</a:t>
                </a:r>
                <a:r>
                  <a:rPr lang="ko-KR" altLang="en-US" sz="1200" dirty="0"/>
                  <a:t>중략</a:t>
                </a:r>
                <a:r>
                  <a:rPr lang="en-US" altLang="ko-KR" sz="1200" dirty="0"/>
                  <a:t>)</a:t>
                </a:r>
                <a:endParaRPr lang="ko-KR" altLang="en-US" sz="1200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987B3B-C55E-46C0-B21E-D24760E2A54C}"/>
              </a:ext>
            </a:extLst>
          </p:cNvPr>
          <p:cNvSpPr txBox="1"/>
          <p:nvPr/>
        </p:nvSpPr>
        <p:spPr>
          <a:xfrm>
            <a:off x="1581172" y="123328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D4829-9D9C-47AD-BED0-9FD87DF99F81}"/>
              </a:ext>
            </a:extLst>
          </p:cNvPr>
          <p:cNvSpPr txBox="1"/>
          <p:nvPr/>
        </p:nvSpPr>
        <p:spPr>
          <a:xfrm>
            <a:off x="5596002" y="3881059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51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DD47496-75CB-461F-AACA-279218D7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r="1420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44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DD47496-75CB-461F-AACA-279218D7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r="1420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AF3B235-9672-47B9-AC74-656CE7D1B971}"/>
              </a:ext>
            </a:extLst>
          </p:cNvPr>
          <p:cNvSpPr/>
          <p:nvPr/>
        </p:nvSpPr>
        <p:spPr>
          <a:xfrm>
            <a:off x="-1196" y="0"/>
            <a:ext cx="9144000" cy="6858000"/>
          </a:xfrm>
          <a:custGeom>
            <a:avLst/>
            <a:gdLst>
              <a:gd name="connsiteX0" fmla="*/ 2556972 w 9144000"/>
              <a:gd name="connsiteY0" fmla="*/ 2204864 h 6858000"/>
              <a:gd name="connsiteX1" fmla="*/ 2556972 w 9144000"/>
              <a:gd name="connsiteY1" fmla="*/ 6309320 h 6858000"/>
              <a:gd name="connsiteX2" fmla="*/ 6805444 w 9144000"/>
              <a:gd name="connsiteY2" fmla="*/ 6309320 h 6858000"/>
              <a:gd name="connsiteX3" fmla="*/ 6805444 w 9144000"/>
              <a:gd name="connsiteY3" fmla="*/ 2204864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2556972" y="2204864"/>
                </a:moveTo>
                <a:lnTo>
                  <a:pt x="2556972" y="6309320"/>
                </a:lnTo>
                <a:lnTo>
                  <a:pt x="6805444" y="6309320"/>
                </a:lnTo>
                <a:lnTo>
                  <a:pt x="6805444" y="220486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66A35-3FF2-4C27-A01E-91DDF44D3143}"/>
              </a:ext>
            </a:extLst>
          </p:cNvPr>
          <p:cNvSpPr/>
          <p:nvPr/>
        </p:nvSpPr>
        <p:spPr>
          <a:xfrm>
            <a:off x="2555776" y="2204864"/>
            <a:ext cx="4248472" cy="4104456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DDB2A7-59E8-403E-A4EB-F4DC7C90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4" y="372365"/>
            <a:ext cx="4456659" cy="20246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75C5067-E144-4B02-8444-A4A6ED995554}"/>
              </a:ext>
            </a:extLst>
          </p:cNvPr>
          <p:cNvGrpSpPr/>
          <p:nvPr/>
        </p:nvGrpSpPr>
        <p:grpSpPr>
          <a:xfrm>
            <a:off x="346404" y="2519303"/>
            <a:ext cx="5172774" cy="1941701"/>
            <a:chOff x="716297" y="3578255"/>
            <a:chExt cx="6838951" cy="241725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B7ADC1-CBC0-45D7-A0BB-92386F415A2D}"/>
                </a:ext>
              </a:extLst>
            </p:cNvPr>
            <p:cNvSpPr/>
            <p:nvPr/>
          </p:nvSpPr>
          <p:spPr>
            <a:xfrm>
              <a:off x="716297" y="3578255"/>
              <a:ext cx="6838949" cy="2417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C806DA-A72F-433E-A24B-644F4ED9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298" y="3578255"/>
              <a:ext cx="6838950" cy="10191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8C67F2-B3F7-448A-9C70-55B9182B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298" y="4738207"/>
              <a:ext cx="3943350" cy="1257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932956-87AA-4F92-B639-4074AF16E04B}"/>
                </a:ext>
              </a:extLst>
            </p:cNvPr>
            <p:cNvSpPr txBox="1"/>
            <p:nvPr/>
          </p:nvSpPr>
          <p:spPr>
            <a:xfrm>
              <a:off x="3844116" y="4563138"/>
              <a:ext cx="815533" cy="34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/>
                <a:t>중략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0FF4942-B22E-455E-81F4-02EFBE0C0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3424891"/>
            <a:ext cx="4437623" cy="3266201"/>
          </a:xfrm>
          <a:prstGeom prst="rect">
            <a:avLst/>
          </a:prstGeom>
          <a:effectLst>
            <a:outerShdw blurRad="711200" dist="38100" dir="5400000" sx="103000" sy="103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B84D74-5C90-4294-87D3-DF18F7156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647" y="1921904"/>
            <a:ext cx="3611201" cy="468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79A7CA-F51F-41DF-99A5-C03DDE09B4AE}"/>
              </a:ext>
            </a:extLst>
          </p:cNvPr>
          <p:cNvSpPr txBox="1"/>
          <p:nvPr/>
        </p:nvSpPr>
        <p:spPr>
          <a:xfrm>
            <a:off x="4860031" y="246822"/>
            <a:ext cx="3429511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POI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사용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Docx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양식에 데이터 삽입 후 동적으로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pdf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E4F3C-06AE-454D-8FD3-7B4BC00A2E17}"/>
              </a:ext>
            </a:extLst>
          </p:cNvPr>
          <p:cNvSpPr txBox="1"/>
          <p:nvPr/>
        </p:nvSpPr>
        <p:spPr>
          <a:xfrm>
            <a:off x="5228539" y="1556792"/>
            <a:ext cx="3429511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생성된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pdf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파일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단에 출력</a:t>
            </a:r>
          </a:p>
        </p:txBody>
      </p:sp>
    </p:spTree>
    <p:extLst>
      <p:ext uri="{BB962C8B-B14F-4D97-AF65-F5344CB8AC3E}">
        <p14:creationId xmlns:p14="http://schemas.microsoft.com/office/powerpoint/2010/main" val="233393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DD47496-75CB-461F-AACA-279218D7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r="1420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61ABABEB-F7E8-426B-869E-D6C84B44459F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ED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AF9549C-2AB7-44C1-8131-8342792851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6372200 w 9144000"/>
              <a:gd name="connsiteY0" fmla="*/ 1196752 h 6858000"/>
              <a:gd name="connsiteX1" fmla="*/ 6372200 w 9144000"/>
              <a:gd name="connsiteY1" fmla="*/ 1556792 h 6858000"/>
              <a:gd name="connsiteX2" fmla="*/ 6948264 w 9144000"/>
              <a:gd name="connsiteY2" fmla="*/ 1556792 h 6858000"/>
              <a:gd name="connsiteX3" fmla="*/ 6948264 w 9144000"/>
              <a:gd name="connsiteY3" fmla="*/ 1196752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6372200" y="1196752"/>
                </a:moveTo>
                <a:lnTo>
                  <a:pt x="6372200" y="1556792"/>
                </a:lnTo>
                <a:lnTo>
                  <a:pt x="6948264" y="1556792"/>
                </a:lnTo>
                <a:lnTo>
                  <a:pt x="6948264" y="1196752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F4641E-82A9-4B5A-8503-093B850065DE}"/>
              </a:ext>
            </a:extLst>
          </p:cNvPr>
          <p:cNvSpPr/>
          <p:nvPr/>
        </p:nvSpPr>
        <p:spPr>
          <a:xfrm>
            <a:off x="5364088" y="2627287"/>
            <a:ext cx="1440160" cy="1230469"/>
          </a:xfrm>
          <a:prstGeom prst="rect">
            <a:avLst/>
          </a:prstGeom>
          <a:noFill/>
          <a:ln w="127000"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CD4FB8-F01C-4EE9-8896-9298620A13BD}"/>
              </a:ext>
            </a:extLst>
          </p:cNvPr>
          <p:cNvSpPr/>
          <p:nvPr/>
        </p:nvSpPr>
        <p:spPr>
          <a:xfrm>
            <a:off x="6372200" y="1196752"/>
            <a:ext cx="576064" cy="36004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ABFB73D-A620-428A-8D91-EF9A2B55A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3" t="9978" r="30596" b="45923"/>
          <a:stretch/>
        </p:blipFill>
        <p:spPr>
          <a:xfrm>
            <a:off x="344763" y="3212976"/>
            <a:ext cx="5374226" cy="334887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078D10-302E-41F7-A146-A6C0388906AC}"/>
              </a:ext>
            </a:extLst>
          </p:cNvPr>
          <p:cNvGrpSpPr/>
          <p:nvPr/>
        </p:nvGrpSpPr>
        <p:grpSpPr>
          <a:xfrm>
            <a:off x="344763" y="3205217"/>
            <a:ext cx="5379365" cy="3361534"/>
            <a:chOff x="344763" y="3205217"/>
            <a:chExt cx="5379365" cy="336153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3114FF4-45C0-4B34-B54F-5C5E45858E92}"/>
                </a:ext>
              </a:extLst>
            </p:cNvPr>
            <p:cNvGrpSpPr/>
            <p:nvPr/>
          </p:nvGrpSpPr>
          <p:grpSpPr>
            <a:xfrm>
              <a:off x="344763" y="3212977"/>
              <a:ext cx="5374226" cy="3353774"/>
              <a:chOff x="323528" y="2665788"/>
              <a:chExt cx="6221212" cy="3882334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1FA6C61-77B3-4EC4-BB3F-4A3A9172A330}"/>
                  </a:ext>
                </a:extLst>
              </p:cNvPr>
              <p:cNvSpPr/>
              <p:nvPr/>
            </p:nvSpPr>
            <p:spPr>
              <a:xfrm>
                <a:off x="323528" y="2665788"/>
                <a:ext cx="6221212" cy="3882334"/>
              </a:xfrm>
              <a:custGeom>
                <a:avLst/>
                <a:gdLst>
                  <a:gd name="connsiteX0" fmla="*/ 216024 w 6221212"/>
                  <a:gd name="connsiteY0" fmla="*/ 763212 h 3882334"/>
                  <a:gd name="connsiteX1" fmla="*/ 216024 w 6221212"/>
                  <a:gd name="connsiteY1" fmla="*/ 1987348 h 3882334"/>
                  <a:gd name="connsiteX2" fmla="*/ 6120680 w 6221212"/>
                  <a:gd name="connsiteY2" fmla="*/ 1987348 h 3882334"/>
                  <a:gd name="connsiteX3" fmla="*/ 6120680 w 6221212"/>
                  <a:gd name="connsiteY3" fmla="*/ 763212 h 3882334"/>
                  <a:gd name="connsiteX4" fmla="*/ 0 w 6221212"/>
                  <a:gd name="connsiteY4" fmla="*/ 0 h 3882334"/>
                  <a:gd name="connsiteX5" fmla="*/ 6221212 w 6221212"/>
                  <a:gd name="connsiteY5" fmla="*/ 0 h 3882334"/>
                  <a:gd name="connsiteX6" fmla="*/ 6221212 w 6221212"/>
                  <a:gd name="connsiteY6" fmla="*/ 3882334 h 3882334"/>
                  <a:gd name="connsiteX7" fmla="*/ 0 w 6221212"/>
                  <a:gd name="connsiteY7" fmla="*/ 3882334 h 388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21212" h="3882334">
                    <a:moveTo>
                      <a:pt x="216024" y="763212"/>
                    </a:moveTo>
                    <a:lnTo>
                      <a:pt x="216024" y="1987348"/>
                    </a:lnTo>
                    <a:lnTo>
                      <a:pt x="6120680" y="1987348"/>
                    </a:lnTo>
                    <a:lnTo>
                      <a:pt x="6120680" y="763212"/>
                    </a:lnTo>
                    <a:close/>
                    <a:moveTo>
                      <a:pt x="0" y="0"/>
                    </a:moveTo>
                    <a:lnTo>
                      <a:pt x="6221212" y="0"/>
                    </a:lnTo>
                    <a:lnTo>
                      <a:pt x="6221212" y="3882334"/>
                    </a:lnTo>
                    <a:lnTo>
                      <a:pt x="0" y="3882334"/>
                    </a:lnTo>
                    <a:close/>
                  </a:path>
                </a:pathLst>
              </a:cu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7F98B9F-F4B9-49A2-8D7E-D05D1B154214}"/>
                  </a:ext>
                </a:extLst>
              </p:cNvPr>
              <p:cNvSpPr/>
              <p:nvPr/>
            </p:nvSpPr>
            <p:spPr>
              <a:xfrm>
                <a:off x="540050" y="3429000"/>
                <a:ext cx="5904656" cy="1224136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C78FE5-228E-488C-9DCA-BC6FF7BACED8}"/>
                </a:ext>
              </a:extLst>
            </p:cNvPr>
            <p:cNvSpPr txBox="1"/>
            <p:nvPr/>
          </p:nvSpPr>
          <p:spPr>
            <a:xfrm>
              <a:off x="2761527" y="3205217"/>
              <a:ext cx="2962601" cy="533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문서 결재 여부  및 의견을 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form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으로</a:t>
              </a:r>
              <a:endPara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Controller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 전송하여 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DB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에 반영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598F1C-EC30-4579-868F-EB96692103FE}"/>
              </a:ext>
            </a:extLst>
          </p:cNvPr>
          <p:cNvGrpSpPr/>
          <p:nvPr/>
        </p:nvGrpSpPr>
        <p:grpSpPr>
          <a:xfrm>
            <a:off x="344762" y="184036"/>
            <a:ext cx="5730409" cy="3030856"/>
            <a:chOff x="344762" y="184036"/>
            <a:chExt cx="5730409" cy="303085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D33BCC7-9AE6-43B3-B0CC-E2F5F5C83B01}"/>
                </a:ext>
              </a:extLst>
            </p:cNvPr>
            <p:cNvGrpSpPr/>
            <p:nvPr/>
          </p:nvGrpSpPr>
          <p:grpSpPr>
            <a:xfrm>
              <a:off x="344762" y="306534"/>
              <a:ext cx="5220010" cy="2908358"/>
              <a:chOff x="200942" y="487435"/>
              <a:chExt cx="5220010" cy="290835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8752364-BA89-40B4-9547-963847F8C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942" y="487435"/>
                <a:ext cx="5220010" cy="2650047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9B7ECC-5A5D-4E54-9FAF-D62336E13730}"/>
                  </a:ext>
                </a:extLst>
              </p:cNvPr>
              <p:cNvSpPr txBox="1"/>
              <p:nvPr/>
            </p:nvSpPr>
            <p:spPr>
              <a:xfrm>
                <a:off x="2585048" y="3118794"/>
                <a:ext cx="6168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(</a:t>
                </a:r>
                <a:r>
                  <a:rPr lang="ko-KR" altLang="en-US" sz="1200" dirty="0"/>
                  <a:t>후략</a:t>
                </a:r>
                <a:r>
                  <a:rPr lang="en-US" altLang="ko-KR" sz="1200" dirty="0"/>
                  <a:t>)</a:t>
                </a:r>
                <a:endParaRPr lang="ko-KR" altLang="en-US" sz="12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5EE3A6-5B42-4FC9-8517-E1E922E1BFFC}"/>
                </a:ext>
              </a:extLst>
            </p:cNvPr>
            <p:cNvSpPr txBox="1"/>
            <p:nvPr/>
          </p:nvSpPr>
          <p:spPr>
            <a:xfrm>
              <a:off x="3008975" y="184036"/>
              <a:ext cx="3066196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View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F1C0D0-B679-41B0-A439-29A539DCC623}"/>
              </a:ext>
            </a:extLst>
          </p:cNvPr>
          <p:cNvGrpSpPr/>
          <p:nvPr/>
        </p:nvGrpSpPr>
        <p:grpSpPr>
          <a:xfrm>
            <a:off x="2610113" y="4313107"/>
            <a:ext cx="6282367" cy="2157541"/>
            <a:chOff x="2610113" y="4313107"/>
            <a:chExt cx="6282367" cy="21575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95EA61A-DD48-4BD7-B374-73458528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0113" y="4656152"/>
              <a:ext cx="6217751" cy="181449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0828A2-FE33-4126-B7F7-9EF5FD8E5711}"/>
                </a:ext>
              </a:extLst>
            </p:cNvPr>
            <p:cNvSpPr txBox="1"/>
            <p:nvPr/>
          </p:nvSpPr>
          <p:spPr>
            <a:xfrm>
              <a:off x="5826284" y="4313107"/>
              <a:ext cx="3066196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Controller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6B1D62-C813-4DA4-95E5-25A9D1B93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69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4BF320C-020B-4C22-92ED-6ACB326A98D1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7B21FC-96F4-4CB6-A3FF-55EED4B2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8" t="25233" r="61869" b="33733"/>
          <a:stretch/>
        </p:blipFill>
        <p:spPr>
          <a:xfrm>
            <a:off x="683567" y="1759830"/>
            <a:ext cx="2281013" cy="28260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DB6405-D924-4196-9D37-3949E03D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2" t="27391" r="25047" b="64116"/>
          <a:stretch/>
        </p:blipFill>
        <p:spPr>
          <a:xfrm>
            <a:off x="7020272" y="1901980"/>
            <a:ext cx="1152128" cy="5909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7B8A5E-8E93-48A9-A0C4-50A2EAB2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8" y="2502330"/>
            <a:ext cx="7293521" cy="37389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2CA527-C92B-4603-A211-8CE5EF20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2" t="43792" r="31221" b="53104"/>
          <a:stretch/>
        </p:blipFill>
        <p:spPr>
          <a:xfrm>
            <a:off x="7324476" y="3037430"/>
            <a:ext cx="271860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6B1D62-C813-4DA4-95E5-25A9D1B93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693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4BF320C-020B-4C22-92ED-6ACB326A98D1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7B21FC-96F4-4CB6-A3FF-55EED4B2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8" t="25233" r="61869" b="33733"/>
          <a:stretch/>
        </p:blipFill>
        <p:spPr>
          <a:xfrm>
            <a:off x="683567" y="1759830"/>
            <a:ext cx="2281013" cy="28260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DB6405-D924-4196-9D37-3949E03D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2" t="27391" r="25047" b="64116"/>
          <a:stretch/>
        </p:blipFill>
        <p:spPr>
          <a:xfrm>
            <a:off x="7020272" y="1901980"/>
            <a:ext cx="1152128" cy="5909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7B8A5E-8E93-48A9-A0C4-50A2EAB2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8" y="2502330"/>
            <a:ext cx="7293521" cy="37389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2CA527-C92B-4603-A211-8CE5EF20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2" t="43792" r="31221" b="53104"/>
          <a:stretch/>
        </p:blipFill>
        <p:spPr>
          <a:xfrm>
            <a:off x="7324476" y="3037430"/>
            <a:ext cx="271860" cy="21602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A0EC04-CC42-451B-80D1-E027CA55BC8D}"/>
              </a:ext>
            </a:extLst>
          </p:cNvPr>
          <p:cNvSpPr/>
          <p:nvPr/>
        </p:nvSpPr>
        <p:spPr>
          <a:xfrm>
            <a:off x="0" y="-1922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13B3BC-C72F-4B67-80E3-FDEB347A8020}"/>
              </a:ext>
            </a:extLst>
          </p:cNvPr>
          <p:cNvGrpSpPr/>
          <p:nvPr/>
        </p:nvGrpSpPr>
        <p:grpSpPr>
          <a:xfrm>
            <a:off x="267652" y="201108"/>
            <a:ext cx="8659128" cy="3586896"/>
            <a:chOff x="267652" y="201108"/>
            <a:chExt cx="8659128" cy="35868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3155F67-41AF-4AE1-9526-64AEE3413268}"/>
                </a:ext>
              </a:extLst>
            </p:cNvPr>
            <p:cNvGrpSpPr/>
            <p:nvPr/>
          </p:nvGrpSpPr>
          <p:grpSpPr>
            <a:xfrm>
              <a:off x="267652" y="201108"/>
              <a:ext cx="7269897" cy="2897322"/>
              <a:chOff x="267652" y="201108"/>
              <a:chExt cx="7269897" cy="2897322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FA8F604-A3F3-4E54-8C48-C5A06E26E26E}"/>
                  </a:ext>
                </a:extLst>
              </p:cNvPr>
              <p:cNvGrpSpPr/>
              <p:nvPr/>
            </p:nvGrpSpPr>
            <p:grpSpPr>
              <a:xfrm>
                <a:off x="330828" y="588718"/>
                <a:ext cx="7137767" cy="2509712"/>
                <a:chOff x="330828" y="588718"/>
                <a:chExt cx="7137767" cy="2509712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2CD64096-020C-49FB-B715-8D76BC608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0807"/>
                <a:stretch/>
              </p:blipFill>
              <p:spPr>
                <a:xfrm>
                  <a:off x="330828" y="588718"/>
                  <a:ext cx="7137767" cy="1972898"/>
                </a:xfrm>
                <a:prstGeom prst="rect">
                  <a:avLst/>
                </a:prstGeom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67BF75F9-28F8-48C5-AB50-29A42690A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802"/>
                <a:stretch/>
              </p:blipFill>
              <p:spPr>
                <a:xfrm>
                  <a:off x="330828" y="1296445"/>
                  <a:ext cx="7137767" cy="1801985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54E3E2-5A1F-4309-80D0-3EBD1E23F11E}"/>
                  </a:ext>
                </a:extLst>
              </p:cNvPr>
              <p:cNvSpPr txBox="1"/>
              <p:nvPr/>
            </p:nvSpPr>
            <p:spPr>
              <a:xfrm>
                <a:off x="4471353" y="223069"/>
                <a:ext cx="3066196" cy="34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Controller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037DD8-C21A-4087-8551-37160CC2D643}"/>
                  </a:ext>
                </a:extLst>
              </p:cNvPr>
              <p:cNvSpPr txBox="1"/>
              <p:nvPr/>
            </p:nvSpPr>
            <p:spPr>
              <a:xfrm>
                <a:off x="267652" y="201108"/>
                <a:ext cx="5561550" cy="34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1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입력 시간에 따라 대여 가능한 차량을 뽑아서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controller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에서 분기처리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B5E06EF-6286-4224-92E4-736C7DAB02E2}"/>
                </a:ext>
              </a:extLst>
            </p:cNvPr>
            <p:cNvGrpSpPr/>
            <p:nvPr/>
          </p:nvGrpSpPr>
          <p:grpSpPr>
            <a:xfrm>
              <a:off x="2698681" y="2391234"/>
              <a:ext cx="6228099" cy="1396770"/>
              <a:chOff x="2698681" y="2391234"/>
              <a:chExt cx="6228099" cy="139677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C74EA2-25D8-4E81-86FE-46845FF0E334}"/>
                  </a:ext>
                </a:extLst>
              </p:cNvPr>
              <p:cNvSpPr txBox="1"/>
              <p:nvPr/>
            </p:nvSpPr>
            <p:spPr>
              <a:xfrm>
                <a:off x="5860584" y="2391234"/>
                <a:ext cx="3066196" cy="34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Query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7BAC2BA-40C6-45EA-91FC-52D70FC83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681" y="2733850"/>
                <a:ext cx="6140766" cy="1054154"/>
              </a:xfrm>
              <a:prstGeom prst="rect">
                <a:avLst/>
              </a:prstGeom>
              <a:effectLst>
                <a:outerShdw blurRad="660400" dist="38100" dir="10800000" sx="103000" sy="103000" algn="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96320B1-E71A-4228-A675-A1ED281DA681}"/>
              </a:ext>
            </a:extLst>
          </p:cNvPr>
          <p:cNvGrpSpPr/>
          <p:nvPr/>
        </p:nvGrpSpPr>
        <p:grpSpPr>
          <a:xfrm>
            <a:off x="304553" y="3789040"/>
            <a:ext cx="8622227" cy="2787016"/>
            <a:chOff x="304553" y="3789040"/>
            <a:chExt cx="8622227" cy="27870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A4FAA-BD89-46E8-B504-E79C84CCD634}"/>
                </a:ext>
              </a:extLst>
            </p:cNvPr>
            <p:cNvSpPr txBox="1"/>
            <p:nvPr/>
          </p:nvSpPr>
          <p:spPr>
            <a:xfrm>
              <a:off x="5860584" y="5040166"/>
              <a:ext cx="3066196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Query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EE75C6A-2EE9-409E-A45E-687F2454CE0D}"/>
                </a:ext>
              </a:extLst>
            </p:cNvPr>
            <p:cNvGrpSpPr/>
            <p:nvPr/>
          </p:nvGrpSpPr>
          <p:grpSpPr>
            <a:xfrm>
              <a:off x="304553" y="3789040"/>
              <a:ext cx="8534894" cy="2787016"/>
              <a:chOff x="304553" y="3789040"/>
              <a:chExt cx="8534894" cy="27870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08CF0C-4DEC-4F0A-B163-122A51322C84}"/>
                  </a:ext>
                </a:extLst>
              </p:cNvPr>
              <p:cNvSpPr txBox="1"/>
              <p:nvPr/>
            </p:nvSpPr>
            <p:spPr>
              <a:xfrm>
                <a:off x="1937852" y="3789040"/>
                <a:ext cx="3066196" cy="34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Controller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918A6B6-1C2E-4C01-BD77-5973D28288AF}"/>
                  </a:ext>
                </a:extLst>
              </p:cNvPr>
              <p:cNvSpPr txBox="1"/>
              <p:nvPr/>
            </p:nvSpPr>
            <p:spPr>
              <a:xfrm>
                <a:off x="4142068" y="4094378"/>
                <a:ext cx="2302140" cy="34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2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 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차량 예약하기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825EA94-BCE1-46B5-87AE-C96C515D3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553" y="3887826"/>
                <a:ext cx="3816546" cy="211465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F1754F1-247C-495A-95DA-1C7F81274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9055" y="5388545"/>
                <a:ext cx="7620392" cy="1187511"/>
              </a:xfrm>
              <a:prstGeom prst="rect">
                <a:avLst/>
              </a:prstGeom>
              <a:effectLst>
                <a:outerShdw blurRad="660400" dist="38100" dir="10800000" sx="103000" sy="103000" algn="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0520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5A0D5B-C41A-4C8C-AE74-B700CBBE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17784"/>
          <a:stretch/>
        </p:blipFill>
        <p:spPr>
          <a:xfrm>
            <a:off x="0" y="-1922"/>
            <a:ext cx="9144000" cy="6859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44978-EAA9-4041-AE95-0D45DD167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39489" r="17474"/>
          <a:stretch/>
        </p:blipFill>
        <p:spPr>
          <a:xfrm>
            <a:off x="38100" y="2708920"/>
            <a:ext cx="9144000" cy="4151002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4BF320C-020B-4C22-92ED-6ACB326A98D1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F153B-9075-4DF2-AA44-CBF2871F1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t="27970" r="58506" b="64682"/>
          <a:stretch/>
        </p:blipFill>
        <p:spPr>
          <a:xfrm>
            <a:off x="827584" y="1916832"/>
            <a:ext cx="2592288" cy="504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E57CB6-9813-492A-B585-93522EAE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1" t="27263" r="24807" b="64340"/>
          <a:stretch/>
        </p:blipFill>
        <p:spPr>
          <a:xfrm>
            <a:off x="7164288" y="1857524"/>
            <a:ext cx="1008112" cy="576064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EB45BA2-7187-42E5-99FC-2F5803976621}"/>
              </a:ext>
            </a:extLst>
          </p:cNvPr>
          <p:cNvSpPr/>
          <p:nvPr/>
        </p:nvSpPr>
        <p:spPr>
          <a:xfrm rot="16200000">
            <a:off x="6846662" y="1844678"/>
            <a:ext cx="154942" cy="404110"/>
          </a:xfrm>
          <a:prstGeom prst="downArrow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8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5A0D5B-C41A-4C8C-AE74-B700CBBE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17784"/>
          <a:stretch/>
        </p:blipFill>
        <p:spPr>
          <a:xfrm>
            <a:off x="0" y="-1922"/>
            <a:ext cx="9144000" cy="6859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44978-EAA9-4041-AE95-0D45DD167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39489" r="17474"/>
          <a:stretch/>
        </p:blipFill>
        <p:spPr>
          <a:xfrm>
            <a:off x="38100" y="2708920"/>
            <a:ext cx="9144000" cy="4151002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4BF320C-020B-4C22-92ED-6ACB326A98D1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F153B-9075-4DF2-AA44-CBF2871F1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t="27970" r="58506" b="64682"/>
          <a:stretch/>
        </p:blipFill>
        <p:spPr>
          <a:xfrm>
            <a:off x="827584" y="1916832"/>
            <a:ext cx="2592288" cy="5040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E57CB6-9813-492A-B585-93522EAE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1" t="27263" r="24807" b="64340"/>
          <a:stretch/>
        </p:blipFill>
        <p:spPr>
          <a:xfrm>
            <a:off x="7164288" y="1857524"/>
            <a:ext cx="1008112" cy="5760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F7D31F-648E-44A2-920C-72DBCA6DC7C7}"/>
              </a:ext>
            </a:extLst>
          </p:cNvPr>
          <p:cNvSpPr/>
          <p:nvPr/>
        </p:nvSpPr>
        <p:spPr>
          <a:xfrm>
            <a:off x="0" y="-1922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3BA402-561B-450E-925A-E702E7D43C71}"/>
              </a:ext>
            </a:extLst>
          </p:cNvPr>
          <p:cNvGrpSpPr/>
          <p:nvPr/>
        </p:nvGrpSpPr>
        <p:grpSpPr>
          <a:xfrm>
            <a:off x="323528" y="162641"/>
            <a:ext cx="10693368" cy="4701994"/>
            <a:chOff x="323528" y="162641"/>
            <a:chExt cx="10693368" cy="470199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28F3114-1106-46E0-8F7A-569CE6C6B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3528" y="260648"/>
              <a:ext cx="6077262" cy="4603987"/>
            </a:xfrm>
            <a:custGeom>
              <a:avLst/>
              <a:gdLst>
                <a:gd name="connsiteX0" fmla="*/ 0 w 6077262"/>
                <a:gd name="connsiteY0" fmla="*/ 0 h 4603987"/>
                <a:gd name="connsiteX1" fmla="*/ 6077262 w 6077262"/>
                <a:gd name="connsiteY1" fmla="*/ 0 h 4603987"/>
                <a:gd name="connsiteX2" fmla="*/ 6077262 w 6077262"/>
                <a:gd name="connsiteY2" fmla="*/ 864096 h 4603987"/>
                <a:gd name="connsiteX3" fmla="*/ 5069150 w 6077262"/>
                <a:gd name="connsiteY3" fmla="*/ 864096 h 4603987"/>
                <a:gd name="connsiteX4" fmla="*/ 5069150 w 6077262"/>
                <a:gd name="connsiteY4" fmla="*/ 2088232 h 4603987"/>
                <a:gd name="connsiteX5" fmla="*/ 3672408 w 6077262"/>
                <a:gd name="connsiteY5" fmla="*/ 2088232 h 4603987"/>
                <a:gd name="connsiteX6" fmla="*/ 3672408 w 6077262"/>
                <a:gd name="connsiteY6" fmla="*/ 4603987 h 4603987"/>
                <a:gd name="connsiteX7" fmla="*/ 0 w 6077262"/>
                <a:gd name="connsiteY7" fmla="*/ 4603987 h 4603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7262" h="4603987">
                  <a:moveTo>
                    <a:pt x="0" y="0"/>
                  </a:moveTo>
                  <a:lnTo>
                    <a:pt x="6077262" y="0"/>
                  </a:lnTo>
                  <a:lnTo>
                    <a:pt x="6077262" y="864096"/>
                  </a:lnTo>
                  <a:lnTo>
                    <a:pt x="5069150" y="864096"/>
                  </a:lnTo>
                  <a:lnTo>
                    <a:pt x="5069150" y="2088232"/>
                  </a:lnTo>
                  <a:lnTo>
                    <a:pt x="3672408" y="2088232"/>
                  </a:lnTo>
                  <a:lnTo>
                    <a:pt x="3672408" y="4603987"/>
                  </a:lnTo>
                  <a:lnTo>
                    <a:pt x="0" y="4603987"/>
                  </a:lnTo>
                  <a:close/>
                </a:path>
              </a:pathLst>
            </a:cu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9E040F-64CA-4981-A118-FE3AFC7FA7F5}"/>
                </a:ext>
              </a:extLst>
            </p:cNvPr>
            <p:cNvSpPr txBox="1"/>
            <p:nvPr/>
          </p:nvSpPr>
          <p:spPr>
            <a:xfrm>
              <a:off x="5455346" y="1193016"/>
              <a:ext cx="5561550" cy="6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예약확인페이지에서 확인할 범위의 시간 입력 시</a:t>
              </a:r>
              <a:endPara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view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단에 해당 시간 예약내역 출력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3C4C1-37C2-49CF-B9F8-FE1607982663}"/>
                </a:ext>
              </a:extLst>
            </p:cNvPr>
            <p:cNvSpPr txBox="1"/>
            <p:nvPr/>
          </p:nvSpPr>
          <p:spPr>
            <a:xfrm>
              <a:off x="6350834" y="162641"/>
              <a:ext cx="986403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Controller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59A474-02AA-4B9F-8432-39F691B3574D}"/>
              </a:ext>
            </a:extLst>
          </p:cNvPr>
          <p:cNvGrpSpPr/>
          <p:nvPr/>
        </p:nvGrpSpPr>
        <p:grpSpPr>
          <a:xfrm>
            <a:off x="3467480" y="2940195"/>
            <a:ext cx="5408460" cy="3585149"/>
            <a:chOff x="3467480" y="2940195"/>
            <a:chExt cx="5408460" cy="35851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416EB3-171C-49DF-9D51-BCF1534C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80" y="3329370"/>
              <a:ext cx="5352992" cy="3195974"/>
            </a:xfrm>
            <a:prstGeom prst="rect">
              <a:avLst/>
            </a:prstGeom>
            <a:effectLst>
              <a:outerShdw blurRad="660400" dist="38100" dir="10800000" sx="103000" sy="103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D2F042-AECC-47A5-99A6-F9950580BD2F}"/>
                </a:ext>
              </a:extLst>
            </p:cNvPr>
            <p:cNvSpPr txBox="1"/>
            <p:nvPr/>
          </p:nvSpPr>
          <p:spPr>
            <a:xfrm>
              <a:off x="7889537" y="2940195"/>
              <a:ext cx="986403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Query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38F918-3D89-44FB-A81F-F7EB5A06F054}"/>
                </a:ext>
              </a:extLst>
            </p:cNvPr>
            <p:cNvSpPr txBox="1"/>
            <p:nvPr/>
          </p:nvSpPr>
          <p:spPr>
            <a:xfrm>
              <a:off x="6154767" y="2949821"/>
              <a:ext cx="2233657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예약한 차량 조회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F6296E-9A9B-450E-B5AC-61DD0303468E}"/>
              </a:ext>
            </a:extLst>
          </p:cNvPr>
          <p:cNvSpPr txBox="1"/>
          <p:nvPr/>
        </p:nvSpPr>
        <p:spPr>
          <a:xfrm>
            <a:off x="3995936" y="2379924"/>
            <a:ext cx="324036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View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단에는 회의실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div/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차량예약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div/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예약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div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개의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div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 분할해 둠</a:t>
            </a:r>
          </a:p>
        </p:txBody>
      </p:sp>
    </p:spTree>
    <p:extLst>
      <p:ext uri="{BB962C8B-B14F-4D97-AF65-F5344CB8AC3E}">
        <p14:creationId xmlns:p14="http://schemas.microsoft.com/office/powerpoint/2010/main" val="124051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DE835F-BBC1-4320-AADB-5ADF71E4E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6" r="17465"/>
          <a:stretch/>
        </p:blipFill>
        <p:spPr>
          <a:xfrm>
            <a:off x="1588" y="0"/>
            <a:ext cx="9144000" cy="6858000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4BF320C-020B-4C22-92ED-6ACB326A98D1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7A06F8-8B88-4CB3-ABB3-358AA89A4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5" t="19550" r="29867" b="17451"/>
          <a:stretch/>
        </p:blipFill>
        <p:spPr>
          <a:xfrm>
            <a:off x="1979712" y="1340768"/>
            <a:ext cx="5400600" cy="4320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B8D366-88E4-404F-9B1C-F265D8CC3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5" t="89899" r="49302" b="4851"/>
          <a:stretch/>
        </p:blipFill>
        <p:spPr>
          <a:xfrm>
            <a:off x="1979712" y="6165304"/>
            <a:ext cx="2664296" cy="3600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D08EF5E-C1BD-461C-8419-BE07827B8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r="17465"/>
          <a:stretch/>
        </p:blipFill>
        <p:spPr>
          <a:xfrm>
            <a:off x="755576" y="0"/>
            <a:ext cx="8388424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8AE25C-623C-4A2A-AC9B-E030E9C00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6" t="19551" r="29368" b="17450"/>
          <a:stretch/>
        </p:blipFill>
        <p:spPr>
          <a:xfrm>
            <a:off x="1907704" y="1340768"/>
            <a:ext cx="5544616" cy="43204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BC3C742-29A9-4769-8787-A97006816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7" t="87828" r="29881" b="4823"/>
          <a:stretch/>
        </p:blipFill>
        <p:spPr>
          <a:xfrm>
            <a:off x="4644008" y="6021288"/>
            <a:ext cx="2736304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8963" y="-128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3F48A9F-C892-4D12-B287-68B169C7455F}"/>
              </a:ext>
            </a:extLst>
          </p:cNvPr>
          <p:cNvSpPr/>
          <p:nvPr/>
        </p:nvSpPr>
        <p:spPr>
          <a:xfrm>
            <a:off x="643375" y="4129300"/>
            <a:ext cx="1742686" cy="1248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A9A03E2-BA7E-42C5-92EB-E1BBB22E06E6}"/>
              </a:ext>
            </a:extLst>
          </p:cNvPr>
          <p:cNvSpPr/>
          <p:nvPr/>
        </p:nvSpPr>
        <p:spPr>
          <a:xfrm>
            <a:off x="2810841" y="4129300"/>
            <a:ext cx="1839971" cy="1248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3868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4655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3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5047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구현 목표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12900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3835162" y="-12900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12900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12900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FBEEEB1-C030-4B29-866C-39A573D606C3}"/>
              </a:ext>
            </a:extLst>
          </p:cNvPr>
          <p:cNvGrpSpPr/>
          <p:nvPr/>
        </p:nvGrpSpPr>
        <p:grpSpPr>
          <a:xfrm>
            <a:off x="643375" y="1677900"/>
            <a:ext cx="1742686" cy="1738274"/>
            <a:chOff x="490975" y="1677900"/>
            <a:chExt cx="1683179" cy="173827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4581BD2-9BF6-4AF1-9412-72E3C2419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10" y="1677900"/>
              <a:ext cx="973180" cy="210983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D61C4DC-72E5-4FB7-BB08-BCE5D599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75" y="1953682"/>
              <a:ext cx="1683179" cy="1462492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99B5F068-B136-4CA1-9A2F-EED680388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79" y="1533775"/>
            <a:ext cx="1851978" cy="7102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19F5F6B-4662-42E0-BFD5-4BA72F0B74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2" t="34250" r="53153" b="33762"/>
          <a:stretch/>
        </p:blipFill>
        <p:spPr>
          <a:xfrm>
            <a:off x="3085764" y="1593696"/>
            <a:ext cx="358913" cy="33209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A6B9E3D-CFC8-44C9-943C-B2439CD6B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20" y="1953682"/>
            <a:ext cx="1879746" cy="146249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A4DBEA9-E32A-4387-A0F0-EC5527EC63E2}"/>
              </a:ext>
            </a:extLst>
          </p:cNvPr>
          <p:cNvSpPr txBox="1"/>
          <p:nvPr/>
        </p:nvSpPr>
        <p:spPr>
          <a:xfrm>
            <a:off x="3402281" y="1624761"/>
            <a:ext cx="13310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MS Teams</a:t>
            </a:r>
            <a:endParaRPr lang="ko-KR" altLang="en-US" sz="1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027D3A-F20C-47AB-AF1D-15E3D542DC3A}"/>
              </a:ext>
            </a:extLst>
          </p:cNvPr>
          <p:cNvSpPr txBox="1"/>
          <p:nvPr/>
        </p:nvSpPr>
        <p:spPr>
          <a:xfrm>
            <a:off x="810413" y="3652796"/>
            <a:ext cx="1683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지원하는 기능이 많음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2656E3-BF40-4A92-B39A-120B58C82495}"/>
              </a:ext>
            </a:extLst>
          </p:cNvPr>
          <p:cNvSpPr txBox="1"/>
          <p:nvPr/>
        </p:nvSpPr>
        <p:spPr>
          <a:xfrm>
            <a:off x="2793124" y="3601994"/>
            <a:ext cx="2122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메신저 기반</a:t>
            </a:r>
            <a:endParaRPr lang="en-US" altLang="ko-KR" sz="1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아웃룩 연동 </a:t>
            </a:r>
            <a:r>
              <a:rPr lang="en-US" altLang="ko-KR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-&gt; </a:t>
            </a: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일정관리 가능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EED9C3-AF44-4F86-804A-39417A1CFF2D}"/>
              </a:ext>
            </a:extLst>
          </p:cNvPr>
          <p:cNvSpPr txBox="1"/>
          <p:nvPr/>
        </p:nvSpPr>
        <p:spPr>
          <a:xfrm>
            <a:off x="590330" y="4403647"/>
            <a:ext cx="1814204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메뉴가 多</a:t>
            </a:r>
            <a:r>
              <a:rPr lang="en-US" altLang="ko-KR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 동선 복잡</a:t>
            </a:r>
            <a:r>
              <a:rPr lang="en-US" altLang="ko-KR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</a:t>
            </a: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 입장에선 번거로움</a:t>
            </a:r>
            <a:endParaRPr lang="en-US" altLang="ko-KR" sz="1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339B79-1744-4D7D-9C1F-F4DF16E968C2}"/>
              </a:ext>
            </a:extLst>
          </p:cNvPr>
          <p:cNvSpPr txBox="1"/>
          <p:nvPr/>
        </p:nvSpPr>
        <p:spPr>
          <a:xfrm>
            <a:off x="2873887" y="4511218"/>
            <a:ext cx="2122828" cy="484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흐름이 너무 수평적이라</a:t>
            </a:r>
            <a:endParaRPr lang="en-US" altLang="ko-KR" sz="1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한국 정서와 다소 맞지 않음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261CE3-87F1-46B2-AE1B-6015BDC3C54C}"/>
              </a:ext>
            </a:extLst>
          </p:cNvPr>
          <p:cNvSpPr txBox="1"/>
          <p:nvPr/>
        </p:nvSpPr>
        <p:spPr>
          <a:xfrm>
            <a:off x="590330" y="4886247"/>
            <a:ext cx="1814204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커뮤니케이션 기능이 빈약</a:t>
            </a:r>
            <a:endParaRPr lang="en-US" altLang="ko-KR" sz="11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B4525A4-5A89-43A7-A147-353FF75725B6}"/>
              </a:ext>
            </a:extLst>
          </p:cNvPr>
          <p:cNvCxnSpPr/>
          <p:nvPr/>
        </p:nvCxnSpPr>
        <p:spPr>
          <a:xfrm>
            <a:off x="5152256" y="1533775"/>
            <a:ext cx="0" cy="384379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B701088-B8D4-4276-A1CA-987BE8A0EB34}"/>
              </a:ext>
            </a:extLst>
          </p:cNvPr>
          <p:cNvSpPr txBox="1"/>
          <p:nvPr/>
        </p:nvSpPr>
        <p:spPr>
          <a:xfrm>
            <a:off x="5892607" y="2163064"/>
            <a:ext cx="2495818" cy="36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Sen" panose="00000500000000000000" pitchFamily="50" charset="0"/>
                <a:ea typeface="Noto Sans CJK KR Medium" panose="020B0600000000000000" pitchFamily="34" charset="-127"/>
              </a:rPr>
              <a:t>All-in-one groupware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8A8BC72-E463-436C-8743-A728611CE1B3}"/>
              </a:ext>
            </a:extLst>
          </p:cNvPr>
          <p:cNvGrpSpPr/>
          <p:nvPr/>
        </p:nvGrpSpPr>
        <p:grpSpPr>
          <a:xfrm>
            <a:off x="5377539" y="2954173"/>
            <a:ext cx="3514932" cy="2076433"/>
            <a:chOff x="5377539" y="2954173"/>
            <a:chExt cx="3514932" cy="207643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F4B9CA2-CD24-4F79-98DB-94DE09C628A2}"/>
                </a:ext>
              </a:extLst>
            </p:cNvPr>
            <p:cNvSpPr txBox="1"/>
            <p:nvPr/>
          </p:nvSpPr>
          <p:spPr>
            <a:xfrm>
              <a:off x="5388560" y="2954173"/>
              <a:ext cx="3503911" cy="36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신입사원도 사용 가능한 직관적인 구성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DAC201-2270-4D27-9270-F58A7F2766CB}"/>
                </a:ext>
              </a:extLst>
            </p:cNvPr>
            <p:cNvSpPr txBox="1"/>
            <p:nvPr/>
          </p:nvSpPr>
          <p:spPr>
            <a:xfrm>
              <a:off x="5388560" y="3387310"/>
              <a:ext cx="3503911" cy="36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사용자 친화적 </a:t>
              </a:r>
              <a:r>
                <a: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/ </a:t>
              </a: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기능 친화적인 </a:t>
              </a:r>
              <a:r>
                <a:rPr lang="en-US" altLang="ko-KR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UI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439BB1-80B6-4F80-8562-099B28398853}"/>
                </a:ext>
              </a:extLst>
            </p:cNvPr>
            <p:cNvSpPr txBox="1"/>
            <p:nvPr/>
          </p:nvSpPr>
          <p:spPr>
            <a:xfrm>
              <a:off x="5388560" y="3820447"/>
              <a:ext cx="3503911" cy="36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다양한 커뮤니케이션이 가능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4479D2-34FC-4080-93A4-B68A1D05FD72}"/>
                </a:ext>
              </a:extLst>
            </p:cNvPr>
            <p:cNvSpPr txBox="1"/>
            <p:nvPr/>
          </p:nvSpPr>
          <p:spPr>
            <a:xfrm>
              <a:off x="5388560" y="4243958"/>
              <a:ext cx="3503911" cy="367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효율적 업무를 위해 많은 기능 포함</a:t>
              </a:r>
              <a:endParaRPr lang="en-US" altLang="ko-KR" sz="16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4C48264-CDA8-4E1D-9970-4F3563B14C6F}"/>
                </a:ext>
              </a:extLst>
            </p:cNvPr>
            <p:cNvSpPr txBox="1"/>
            <p:nvPr/>
          </p:nvSpPr>
          <p:spPr>
            <a:xfrm>
              <a:off x="5377539" y="4680638"/>
              <a:ext cx="3503905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500" dirty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언제 어디서도 지속가능한 업무환경을 조성</a:t>
              </a:r>
              <a:endParaRPr lang="en-US" altLang="ko-KR" sz="15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4118061-48FD-444B-9243-A34F0E2E3925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03CF4C-EA87-4783-AF76-CCD1DAA0AC66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D165D9-5261-43EC-A8B8-871EB73DF71E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327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47BDD91-02C2-48B8-AC1B-24630892FCDA}"/>
              </a:ext>
            </a:extLst>
          </p:cNvPr>
          <p:cNvGrpSpPr/>
          <p:nvPr/>
        </p:nvGrpSpPr>
        <p:grpSpPr>
          <a:xfrm>
            <a:off x="0" y="-1922"/>
            <a:ext cx="9145588" cy="6859922"/>
            <a:chOff x="0" y="-1922"/>
            <a:chExt cx="9145588" cy="68599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DE835F-BBC1-4320-AADB-5ADF71E4E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66" r="17465"/>
            <a:stretch/>
          </p:blipFill>
          <p:spPr>
            <a:xfrm>
              <a:off x="1588" y="0"/>
              <a:ext cx="9144000" cy="6858000"/>
            </a:xfrm>
            <a:prstGeom prst="rect">
              <a:avLst/>
            </a:prstGeom>
          </p:spPr>
        </p:pic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64BF320C-020B-4C22-92ED-6ACB326A98D1}"/>
                </a:ext>
              </a:extLst>
            </p:cNvPr>
            <p:cNvSpPr/>
            <p:nvPr/>
          </p:nvSpPr>
          <p:spPr>
            <a:xfrm rot="5400000">
              <a:off x="-40568" y="38646"/>
              <a:ext cx="692696" cy="611560"/>
            </a:xfrm>
            <a:prstGeom prst="rtTriangle">
              <a:avLst/>
            </a:prstGeom>
            <a:solidFill>
              <a:srgbClr val="F4C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7A06F8-8B88-4CB3-ABB3-358AA89A4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5" t="19550" r="29867" b="17451"/>
            <a:stretch/>
          </p:blipFill>
          <p:spPr>
            <a:xfrm>
              <a:off x="1979712" y="1340768"/>
              <a:ext cx="5400600" cy="432048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EB8D366-88E4-404F-9B1C-F265D8CC3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75" t="89899" r="49302" b="4851"/>
            <a:stretch/>
          </p:blipFill>
          <p:spPr>
            <a:xfrm>
              <a:off x="1979712" y="6165304"/>
              <a:ext cx="2664296" cy="3600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08EF5E-C1BD-461C-8419-BE07827B8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3" r="17465"/>
            <a:stretch/>
          </p:blipFill>
          <p:spPr>
            <a:xfrm>
              <a:off x="755576" y="0"/>
              <a:ext cx="8388424" cy="6858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8AE25C-623C-4A2A-AC9B-E030E9C00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76" t="19551" r="29368" b="17450"/>
            <a:stretch/>
          </p:blipFill>
          <p:spPr>
            <a:xfrm>
              <a:off x="1907704" y="1340768"/>
              <a:ext cx="5544616" cy="432048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C3C742-29A9-4769-8787-A97006816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47" t="87828" r="29881" b="4823"/>
            <a:stretch/>
          </p:blipFill>
          <p:spPr>
            <a:xfrm>
              <a:off x="4644008" y="6021288"/>
              <a:ext cx="2736304" cy="50405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54FF0C-5D12-4D19-87AB-81931B147E67}"/>
              </a:ext>
            </a:extLst>
          </p:cNvPr>
          <p:cNvSpPr/>
          <p:nvPr/>
        </p:nvSpPr>
        <p:spPr>
          <a:xfrm>
            <a:off x="0" y="-1922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1221A95-4D34-424C-8534-4852753207F2}"/>
              </a:ext>
            </a:extLst>
          </p:cNvPr>
          <p:cNvGrpSpPr/>
          <p:nvPr/>
        </p:nvGrpSpPr>
        <p:grpSpPr>
          <a:xfrm>
            <a:off x="1258044" y="206953"/>
            <a:ext cx="6123910" cy="2115415"/>
            <a:chOff x="1258044" y="206953"/>
            <a:chExt cx="6123910" cy="21154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44FC7E-C98E-4239-ACB8-12A05F812B40}"/>
                </a:ext>
              </a:extLst>
            </p:cNvPr>
            <p:cNvSpPr txBox="1"/>
            <p:nvPr/>
          </p:nvSpPr>
          <p:spPr>
            <a:xfrm>
              <a:off x="4141594" y="206953"/>
              <a:ext cx="324036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View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165C81-3DF6-4E12-9F04-3F3961A4B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044" y="309315"/>
              <a:ext cx="2883048" cy="201305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3DA2BB-3E89-4B85-BFDD-1805F32F9377}"/>
              </a:ext>
            </a:extLst>
          </p:cNvPr>
          <p:cNvGrpSpPr/>
          <p:nvPr/>
        </p:nvGrpSpPr>
        <p:grpSpPr>
          <a:xfrm>
            <a:off x="1259632" y="2199381"/>
            <a:ext cx="9289032" cy="2210867"/>
            <a:chOff x="1259632" y="2199381"/>
            <a:chExt cx="9289032" cy="2210867"/>
          </a:xfrm>
          <a:effectLst>
            <a:outerShdw blurRad="660400" dist="38100" dir="13500000" sx="103000" sy="103000" algn="br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D89070-594E-4FF6-A437-7ADD3081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320991"/>
              <a:ext cx="6032810" cy="20892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33C08D-6C0F-4BFF-9412-067090EB084C}"/>
                </a:ext>
              </a:extLst>
            </p:cNvPr>
            <p:cNvSpPr txBox="1"/>
            <p:nvPr/>
          </p:nvSpPr>
          <p:spPr>
            <a:xfrm>
              <a:off x="7308304" y="2199381"/>
              <a:ext cx="324036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Controller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0E1C96-83CC-43A2-AF9F-1BF512EBC758}"/>
              </a:ext>
            </a:extLst>
          </p:cNvPr>
          <p:cNvGrpSpPr/>
          <p:nvPr/>
        </p:nvGrpSpPr>
        <p:grpSpPr>
          <a:xfrm>
            <a:off x="3321476" y="3810465"/>
            <a:ext cx="7916445" cy="2786887"/>
            <a:chOff x="832019" y="3197485"/>
            <a:chExt cx="7916445" cy="2786887"/>
          </a:xfrm>
          <a:effectLst>
            <a:outerShdw blurRad="508000" dist="38100" dir="13500000" sx="103000" sy="103000" algn="br" rotWithShape="0">
              <a:prstClr val="black">
                <a:alpha val="40000"/>
              </a:prstClr>
            </a:outerShdw>
          </a:effectLst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0E2880-2DB9-4C3D-B75E-5BF8C026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19" y="3323585"/>
              <a:ext cx="4673840" cy="266078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49DA84-957C-4828-882F-D3E057F9DED3}"/>
                </a:ext>
              </a:extLst>
            </p:cNvPr>
            <p:cNvSpPr txBox="1"/>
            <p:nvPr/>
          </p:nvSpPr>
          <p:spPr>
            <a:xfrm>
              <a:off x="5508104" y="3197485"/>
              <a:ext cx="3240360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Query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30D9150-F142-4AA0-BCBA-7CC8E7DCA9D1}"/>
              </a:ext>
            </a:extLst>
          </p:cNvPr>
          <p:cNvSpPr txBox="1"/>
          <p:nvPr/>
        </p:nvSpPr>
        <p:spPr>
          <a:xfrm>
            <a:off x="4263608" y="1508421"/>
            <a:ext cx="3066196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일정 규모별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등록사원별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조건 입력 시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view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 반영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(ajax)</a:t>
            </a:r>
            <a:endParaRPr lang="ko-KR" altLang="en-US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2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zhiny\Desktop\스토리보드\스크랩하기\스크랩하기전.PNG">
            <a:extLst>
              <a:ext uri="{FF2B5EF4-FFF2-40B4-BE49-F238E27FC236}">
                <a16:creationId xmlns:a16="http://schemas.microsoft.com/office/drawing/2014/main" id="{18267F5C-8C59-42AD-B637-2DF091B0C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r="9027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3F7A0B7-A291-48E3-9DD7-35DD83FC944A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A1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4552923-B2D9-45FE-BDC0-577033DD020B}"/>
              </a:ext>
            </a:extLst>
          </p:cNvPr>
          <p:cNvSpPr/>
          <p:nvPr/>
        </p:nvSpPr>
        <p:spPr>
          <a:xfrm rot="5400000">
            <a:off x="3328432" y="1936264"/>
            <a:ext cx="154942" cy="404110"/>
          </a:xfrm>
          <a:prstGeom prst="downArrow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7" descr="C:\Users\zhiny\Desktop\스토리보드\스크랩하기\스크랩메모.PNG">
            <a:extLst>
              <a:ext uri="{FF2B5EF4-FFF2-40B4-BE49-F238E27FC236}">
                <a16:creationId xmlns:a16="http://schemas.microsoft.com/office/drawing/2014/main" id="{654E4977-5704-47A6-B02F-70606E31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2098" r="1587" b="2936"/>
          <a:stretch/>
        </p:blipFill>
        <p:spPr bwMode="auto">
          <a:xfrm>
            <a:off x="3203848" y="2233156"/>
            <a:ext cx="3144791" cy="1582959"/>
          </a:xfrm>
          <a:prstGeom prst="rect">
            <a:avLst/>
          </a:prstGeom>
          <a:noFill/>
          <a:effectLst>
            <a:outerShdw blurRad="660400" dist="38100" dir="2700000" sx="106000" sy="106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zhiny\Desktop\스토리보드\스크랩하기\스크랩한후.PNG">
            <a:extLst>
              <a:ext uri="{FF2B5EF4-FFF2-40B4-BE49-F238E27FC236}">
                <a16:creationId xmlns:a16="http://schemas.microsoft.com/office/drawing/2014/main" id="{FA4163D7-6069-470E-82F5-7DE75B8EC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9" t="29256" r="63042" b="65656"/>
          <a:stretch/>
        </p:blipFill>
        <p:spPr bwMode="auto">
          <a:xfrm>
            <a:off x="2861049" y="2012650"/>
            <a:ext cx="231196" cy="30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zhiny\Desktop\스토리보드\스크랩하기\스크랩하기전.PNG">
            <a:extLst>
              <a:ext uri="{FF2B5EF4-FFF2-40B4-BE49-F238E27FC236}">
                <a16:creationId xmlns:a16="http://schemas.microsoft.com/office/drawing/2014/main" id="{18267F5C-8C59-42AD-B637-2DF091B0C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r="9027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3F7A0B7-A291-48E3-9DD7-35DD83FC944A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rgbClr val="A12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C:\Users\zhiny\Desktop\스토리보드\스크랩하기\스크랩한후.PNG">
            <a:extLst>
              <a:ext uri="{FF2B5EF4-FFF2-40B4-BE49-F238E27FC236}">
                <a16:creationId xmlns:a16="http://schemas.microsoft.com/office/drawing/2014/main" id="{FA4163D7-6069-470E-82F5-7DE75B8EC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9" t="29256" r="63042" b="65656"/>
          <a:stretch/>
        </p:blipFill>
        <p:spPr bwMode="auto">
          <a:xfrm>
            <a:off x="2861049" y="2012650"/>
            <a:ext cx="231196" cy="30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7435F4-D96B-4A8E-9FB9-130949E67F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zhiny\Desktop\스토리보드\스크랩하기\스크랩등록ajax.PNG">
            <a:extLst>
              <a:ext uri="{FF2B5EF4-FFF2-40B4-BE49-F238E27FC236}">
                <a16:creationId xmlns:a16="http://schemas.microsoft.com/office/drawing/2014/main" id="{4FF39FC1-B28B-4818-B66E-6B1F577F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4" y="633255"/>
            <a:ext cx="44291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zhiny\Desktop\스토리보드\스크랩하기\스크랩취소ajax.PNG">
            <a:extLst>
              <a:ext uri="{FF2B5EF4-FFF2-40B4-BE49-F238E27FC236}">
                <a16:creationId xmlns:a16="http://schemas.microsoft.com/office/drawing/2014/main" id="{D73FB2F1-D9B1-4A3C-8185-767D3F20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66" y="3284984"/>
            <a:ext cx="4248150" cy="2771775"/>
          </a:xfrm>
          <a:prstGeom prst="rect">
            <a:avLst/>
          </a:prstGeom>
          <a:noFill/>
          <a:effectLst>
            <a:outerShdw blurRad="660400" dist="38100" dir="10800000" sx="103000" sy="103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2BEBC-9A1D-46A5-A7AC-56328EED9F79}"/>
              </a:ext>
            </a:extLst>
          </p:cNvPr>
          <p:cNvSpPr txBox="1"/>
          <p:nvPr/>
        </p:nvSpPr>
        <p:spPr>
          <a:xfrm>
            <a:off x="5303633" y="501709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스크랩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4F886-6F82-44BF-844D-C9174F415D39}"/>
              </a:ext>
            </a:extLst>
          </p:cNvPr>
          <p:cNvSpPr txBox="1"/>
          <p:nvPr/>
        </p:nvSpPr>
        <p:spPr>
          <a:xfrm>
            <a:off x="683568" y="5753267"/>
            <a:ext cx="3437474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스크랩 취소</a:t>
            </a:r>
          </a:p>
        </p:txBody>
      </p:sp>
    </p:spTree>
    <p:extLst>
      <p:ext uri="{BB962C8B-B14F-4D97-AF65-F5344CB8AC3E}">
        <p14:creationId xmlns:p14="http://schemas.microsoft.com/office/powerpoint/2010/main" val="160470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EF8106C1-0C75-4530-B7CC-5E4740F9D4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4967"/>
          <a:stretch/>
        </p:blipFill>
        <p:spPr>
          <a:xfrm>
            <a:off x="22429" y="0"/>
            <a:ext cx="16496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4448257-69B0-43F9-987E-75E617CA499F}"/>
              </a:ext>
            </a:extLst>
          </p:cNvPr>
          <p:cNvSpPr/>
          <p:nvPr/>
        </p:nvSpPr>
        <p:spPr>
          <a:xfrm rot="5400000">
            <a:off x="1005566" y="3121780"/>
            <a:ext cx="216024" cy="436124"/>
          </a:xfrm>
          <a:prstGeom prst="downArrow">
            <a:avLst/>
          </a:prstGeom>
          <a:solidFill>
            <a:srgbClr val="F4CA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175871-0972-48F8-B9CB-96965D2353A1}"/>
              </a:ext>
            </a:extLst>
          </p:cNvPr>
          <p:cNvGrpSpPr/>
          <p:nvPr/>
        </p:nvGrpSpPr>
        <p:grpSpPr>
          <a:xfrm>
            <a:off x="1785942" y="1990124"/>
            <a:ext cx="6462542" cy="2286088"/>
            <a:chOff x="1785942" y="1990124"/>
            <a:chExt cx="6462542" cy="2286088"/>
          </a:xfrm>
        </p:grpSpPr>
        <p:pic>
          <p:nvPicPr>
            <p:cNvPr id="12" name="Google Shape;102;p16">
              <a:extLst>
                <a:ext uri="{FF2B5EF4-FFF2-40B4-BE49-F238E27FC236}">
                  <a16:creationId xmlns:a16="http://schemas.microsoft.com/office/drawing/2014/main" id="{2F0981A9-8B04-40EA-A40F-25772882E20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1632" y="2361318"/>
              <a:ext cx="6366852" cy="1914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4EBA1-CDA1-413B-B964-295EC08620A8}"/>
                </a:ext>
              </a:extLst>
            </p:cNvPr>
            <p:cNvSpPr txBox="1"/>
            <p:nvPr/>
          </p:nvSpPr>
          <p:spPr>
            <a:xfrm>
              <a:off x="1785942" y="1990124"/>
              <a:ext cx="6366852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메뉴바가 펼쳐졌을 때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3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초마다 채널 리스트 조회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718DDC-3DAF-40D9-A983-6F8374D3726B}"/>
              </a:ext>
            </a:extLst>
          </p:cNvPr>
          <p:cNvGrpSpPr/>
          <p:nvPr/>
        </p:nvGrpSpPr>
        <p:grpSpPr>
          <a:xfrm>
            <a:off x="1452659" y="332656"/>
            <a:ext cx="7303707" cy="6192688"/>
            <a:chOff x="2210976" y="585638"/>
            <a:chExt cx="4684397" cy="4067498"/>
          </a:xfrm>
        </p:grpSpPr>
        <p:pic>
          <p:nvPicPr>
            <p:cNvPr id="6" name="Google Shape;55;p13">
              <a:extLst>
                <a:ext uri="{FF2B5EF4-FFF2-40B4-BE49-F238E27FC236}">
                  <a16:creationId xmlns:a16="http://schemas.microsoft.com/office/drawing/2014/main" id="{93543D41-3501-482C-8618-DCBCDD9F43B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2016"/>
            <a:stretch/>
          </p:blipFill>
          <p:spPr>
            <a:xfrm>
              <a:off x="2248628" y="585638"/>
              <a:ext cx="4555620" cy="397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11EE0C-3D36-4B69-9FD9-0753F9DBADB2}"/>
                </a:ext>
              </a:extLst>
            </p:cNvPr>
            <p:cNvSpPr/>
            <p:nvPr/>
          </p:nvSpPr>
          <p:spPr>
            <a:xfrm>
              <a:off x="3203848" y="4365104"/>
              <a:ext cx="3691525" cy="19275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407E33-AB01-4177-A6D4-44FD23B9583F}"/>
                </a:ext>
              </a:extLst>
            </p:cNvPr>
            <p:cNvSpPr/>
            <p:nvPr/>
          </p:nvSpPr>
          <p:spPr>
            <a:xfrm>
              <a:off x="2210976" y="4365104"/>
              <a:ext cx="309728" cy="288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8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6718DDC-3DAF-40D9-A983-6F8374D3726B}"/>
              </a:ext>
            </a:extLst>
          </p:cNvPr>
          <p:cNvGrpSpPr/>
          <p:nvPr/>
        </p:nvGrpSpPr>
        <p:grpSpPr>
          <a:xfrm>
            <a:off x="1372749" y="294948"/>
            <a:ext cx="7303707" cy="6192688"/>
            <a:chOff x="2210976" y="585638"/>
            <a:chExt cx="4684397" cy="4067498"/>
          </a:xfrm>
        </p:grpSpPr>
        <p:pic>
          <p:nvPicPr>
            <p:cNvPr id="6" name="Google Shape;55;p13">
              <a:extLst>
                <a:ext uri="{FF2B5EF4-FFF2-40B4-BE49-F238E27FC236}">
                  <a16:creationId xmlns:a16="http://schemas.microsoft.com/office/drawing/2014/main" id="{93543D41-3501-482C-8618-DCBCDD9F43B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2016"/>
            <a:stretch/>
          </p:blipFill>
          <p:spPr>
            <a:xfrm>
              <a:off x="2248628" y="585638"/>
              <a:ext cx="4555620" cy="397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11EE0C-3D36-4B69-9FD9-0753F9DBADB2}"/>
                </a:ext>
              </a:extLst>
            </p:cNvPr>
            <p:cNvSpPr/>
            <p:nvPr/>
          </p:nvSpPr>
          <p:spPr>
            <a:xfrm>
              <a:off x="3203848" y="4365104"/>
              <a:ext cx="3691525" cy="19275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407E33-AB01-4177-A6D4-44FD23B9583F}"/>
                </a:ext>
              </a:extLst>
            </p:cNvPr>
            <p:cNvSpPr/>
            <p:nvPr/>
          </p:nvSpPr>
          <p:spPr>
            <a:xfrm>
              <a:off x="2210976" y="4365104"/>
              <a:ext cx="309728" cy="2880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F160C87-DF84-43A4-83CA-4380540355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1770820 w 9144000"/>
              <a:gd name="connsiteY0" fmla="*/ 4941168 h 6858000"/>
              <a:gd name="connsiteX1" fmla="*/ 1770820 w 9144000"/>
              <a:gd name="connsiteY1" fmla="*/ 6413084 h 6858000"/>
              <a:gd name="connsiteX2" fmla="*/ 5351253 w 9144000"/>
              <a:gd name="connsiteY2" fmla="*/ 6413084 h 6858000"/>
              <a:gd name="connsiteX3" fmla="*/ 5351253 w 9144000"/>
              <a:gd name="connsiteY3" fmla="*/ 4941168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770820" y="4941168"/>
                </a:moveTo>
                <a:lnTo>
                  <a:pt x="1770820" y="6413084"/>
                </a:lnTo>
                <a:lnTo>
                  <a:pt x="5351253" y="6413084"/>
                </a:lnTo>
                <a:lnTo>
                  <a:pt x="5351253" y="494116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382A00-DA78-45B0-B67C-D268924AB406}"/>
              </a:ext>
            </a:extLst>
          </p:cNvPr>
          <p:cNvSpPr/>
          <p:nvPr/>
        </p:nvSpPr>
        <p:spPr>
          <a:xfrm>
            <a:off x="1770038" y="4942791"/>
            <a:ext cx="3580433" cy="1471916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06D515-DEF2-42CE-8AE2-355DBA3378A8}"/>
              </a:ext>
            </a:extLst>
          </p:cNvPr>
          <p:cNvGrpSpPr/>
          <p:nvPr/>
        </p:nvGrpSpPr>
        <p:grpSpPr>
          <a:xfrm>
            <a:off x="305780" y="1268760"/>
            <a:ext cx="8407697" cy="2210052"/>
            <a:chOff x="305780" y="1337522"/>
            <a:chExt cx="8407697" cy="2210052"/>
          </a:xfrm>
        </p:grpSpPr>
        <p:pic>
          <p:nvPicPr>
            <p:cNvPr id="12" name="Google Shape;72;p14">
              <a:extLst>
                <a:ext uri="{FF2B5EF4-FFF2-40B4-BE49-F238E27FC236}">
                  <a16:creationId xmlns:a16="http://schemas.microsoft.com/office/drawing/2014/main" id="{1837F698-7F7B-4DD8-8DA5-CB7229CD0AB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543" y="1750479"/>
              <a:ext cx="8322934" cy="1797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AC0218-37E0-4DDD-A1F1-0CF17C5CF98B}"/>
                </a:ext>
              </a:extLst>
            </p:cNvPr>
            <p:cNvSpPr txBox="1"/>
            <p:nvPr/>
          </p:nvSpPr>
          <p:spPr>
            <a:xfrm>
              <a:off x="305780" y="1337522"/>
              <a:ext cx="4104456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  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채널에 추가할 사원을 검색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(ajax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로 실시간 데이터 전송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90F5AA-399C-47E3-ACBE-6B8DEBCE4B7D}"/>
              </a:ext>
            </a:extLst>
          </p:cNvPr>
          <p:cNvGrpSpPr/>
          <p:nvPr/>
        </p:nvGrpSpPr>
        <p:grpSpPr>
          <a:xfrm>
            <a:off x="2685375" y="177572"/>
            <a:ext cx="6153814" cy="2550082"/>
            <a:chOff x="2685375" y="177572"/>
            <a:chExt cx="6153814" cy="2550082"/>
          </a:xfrm>
        </p:grpSpPr>
        <p:pic>
          <p:nvPicPr>
            <p:cNvPr id="16" name="Google Shape;75;p14">
              <a:extLst>
                <a:ext uri="{FF2B5EF4-FFF2-40B4-BE49-F238E27FC236}">
                  <a16:creationId xmlns:a16="http://schemas.microsoft.com/office/drawing/2014/main" id="{C9511D33-2E07-4FDA-8158-C7F6F4C15E3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650" y="281155"/>
              <a:ext cx="3781539" cy="2446499"/>
            </a:xfrm>
            <a:prstGeom prst="rect">
              <a:avLst/>
            </a:prstGeom>
            <a:noFill/>
            <a:ln>
              <a:noFill/>
            </a:ln>
            <a:effectLst>
              <a:outerShdw blurRad="711200" dist="38100" dir="5400000" sx="103000" sy="103000" algn="ctr" rotWithShape="0">
                <a:schemeClr val="tx1">
                  <a:alpha val="70000"/>
                </a:scheme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982959-8320-4870-816C-77A78A2CEC86}"/>
                </a:ext>
              </a:extLst>
            </p:cNvPr>
            <p:cNvSpPr txBox="1"/>
            <p:nvPr/>
          </p:nvSpPr>
          <p:spPr>
            <a:xfrm>
              <a:off x="2685375" y="177572"/>
              <a:ext cx="2606705" cy="34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2  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사원 조회 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(JSON </a:t>
              </a:r>
              <a:r>
                <a:rPr lang="ko-KR" altLang="en-US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배열에 담기</a:t>
              </a:r>
              <a:r>
                <a:rPr lang="en-US" altLang="ko-KR" sz="12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</a:p>
          </p:txBody>
        </p:sp>
      </p:grpSp>
      <p:pic>
        <p:nvPicPr>
          <p:cNvPr id="19" name="Google Shape;77;p14">
            <a:extLst>
              <a:ext uri="{FF2B5EF4-FFF2-40B4-BE49-F238E27FC236}">
                <a16:creationId xmlns:a16="http://schemas.microsoft.com/office/drawing/2014/main" id="{700E9315-CE7A-430A-8CF1-2C95FB9026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663" y="4351772"/>
            <a:ext cx="4310299" cy="179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27A470-BC80-4BDE-91B9-9714A5912EFD}"/>
              </a:ext>
            </a:extLst>
          </p:cNvPr>
          <p:cNvSpPr txBox="1"/>
          <p:nvPr/>
        </p:nvSpPr>
        <p:spPr>
          <a:xfrm>
            <a:off x="4352049" y="3896109"/>
            <a:ext cx="486404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검색한 사원을 차례대로 조회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(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중복사원 제외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)</a:t>
            </a:r>
          </a:p>
        </p:txBody>
      </p:sp>
      <p:pic>
        <p:nvPicPr>
          <p:cNvPr id="22" name="Google Shape;77;p14">
            <a:extLst>
              <a:ext uri="{FF2B5EF4-FFF2-40B4-BE49-F238E27FC236}">
                <a16:creationId xmlns:a16="http://schemas.microsoft.com/office/drawing/2014/main" id="{E1611A6C-DC97-4296-A12A-92421711C1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98" y="4355479"/>
            <a:ext cx="3968350" cy="179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F3947-D13C-457F-B69A-44CD2F3BEC59}"/>
              </a:ext>
            </a:extLst>
          </p:cNvPr>
          <p:cNvSpPr txBox="1"/>
          <p:nvPr/>
        </p:nvSpPr>
        <p:spPr>
          <a:xfrm>
            <a:off x="293431" y="3881059"/>
            <a:ext cx="3198449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lain" startAt="3"/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검색 타입 입력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동적으로 쿼리 조회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2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5">
            <a:extLst>
              <a:ext uri="{FF2B5EF4-FFF2-40B4-BE49-F238E27FC236}">
                <a16:creationId xmlns:a16="http://schemas.microsoft.com/office/drawing/2014/main" id="{F26F609B-8633-4C2C-98AB-D24E48BEF4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Google Shape;89;p15">
            <a:extLst>
              <a:ext uri="{FF2B5EF4-FFF2-40B4-BE49-F238E27FC236}">
                <a16:creationId xmlns:a16="http://schemas.microsoft.com/office/drawing/2014/main" id="{2740AFB4-BB18-4921-A2E5-2B75474D80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6" y="3289252"/>
            <a:ext cx="1357350" cy="34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9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5">
            <a:extLst>
              <a:ext uri="{FF2B5EF4-FFF2-40B4-BE49-F238E27FC236}">
                <a16:creationId xmlns:a16="http://schemas.microsoft.com/office/drawing/2014/main" id="{F26F609B-8633-4C2C-98AB-D24E48BEF4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8CD1E19-9B35-41D2-8D2B-4F0F55E26B54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123826 w 9144000"/>
              <a:gd name="connsiteY0" fmla="*/ 3212976 h 6858000"/>
              <a:gd name="connsiteX1" fmla="*/ 123826 w 9144000"/>
              <a:gd name="connsiteY1" fmla="*/ 4149080 h 6858000"/>
              <a:gd name="connsiteX2" fmla="*/ 1599482 w 9144000"/>
              <a:gd name="connsiteY2" fmla="*/ 4149080 h 6858000"/>
              <a:gd name="connsiteX3" fmla="*/ 1599482 w 9144000"/>
              <a:gd name="connsiteY3" fmla="*/ 3212976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123826" y="3212976"/>
                </a:moveTo>
                <a:lnTo>
                  <a:pt x="123826" y="4149080"/>
                </a:lnTo>
                <a:lnTo>
                  <a:pt x="1599482" y="4149080"/>
                </a:lnTo>
                <a:lnTo>
                  <a:pt x="1599482" y="3212976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35A800-AAB1-4EA4-8030-55C20825DDE0}"/>
              </a:ext>
            </a:extLst>
          </p:cNvPr>
          <p:cNvSpPr/>
          <p:nvPr/>
        </p:nvSpPr>
        <p:spPr>
          <a:xfrm>
            <a:off x="124173" y="3212976"/>
            <a:ext cx="1475656" cy="93610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Google Shape;104;p16">
            <a:extLst>
              <a:ext uri="{FF2B5EF4-FFF2-40B4-BE49-F238E27FC236}">
                <a16:creationId xmlns:a16="http://schemas.microsoft.com/office/drawing/2014/main" id="{D73EC23D-5D14-4A92-B352-D552ACD800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438" y="404664"/>
            <a:ext cx="4302026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5;p16">
            <a:extLst>
              <a:ext uri="{FF2B5EF4-FFF2-40B4-BE49-F238E27FC236}">
                <a16:creationId xmlns:a16="http://schemas.microsoft.com/office/drawing/2014/main" id="{05DA1CC7-83BC-403B-A978-498231B7FE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29" y="1639850"/>
            <a:ext cx="6378935" cy="18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3;p16">
            <a:extLst>
              <a:ext uri="{FF2B5EF4-FFF2-40B4-BE49-F238E27FC236}">
                <a16:creationId xmlns:a16="http://schemas.microsoft.com/office/drawing/2014/main" id="{A3ADFDFB-A8F3-4209-9505-07113091A9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697" y="3596745"/>
            <a:ext cx="5375767" cy="284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F0235-1B20-409C-BB95-4986CF4EDEF7}"/>
              </a:ext>
            </a:extLst>
          </p:cNvPr>
          <p:cNvSpPr txBox="1"/>
          <p:nvPr/>
        </p:nvSpPr>
        <p:spPr>
          <a:xfrm>
            <a:off x="323528" y="309882"/>
            <a:ext cx="410445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사원이 속한 채널을 조회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C9D25-34EA-4667-B2FE-63F3917A31DF}"/>
              </a:ext>
            </a:extLst>
          </p:cNvPr>
          <p:cNvSpPr txBox="1"/>
          <p:nvPr/>
        </p:nvSpPr>
        <p:spPr>
          <a:xfrm>
            <a:off x="-1819597" y="1504795"/>
            <a:ext cx="4104456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   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조회된 채널을 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최신순으로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 개씩 열람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B5C97-859F-4338-8F26-622267C62BDB}"/>
              </a:ext>
            </a:extLst>
          </p:cNvPr>
          <p:cNvSpPr txBox="1"/>
          <p:nvPr/>
        </p:nvSpPr>
        <p:spPr>
          <a:xfrm>
            <a:off x="-819472" y="3495520"/>
            <a:ext cx="4104456" cy="89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   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조회된 사원 소속 채널을 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JSON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객체에 담기</a:t>
            </a:r>
          </a:p>
        </p:txBody>
      </p:sp>
    </p:spTree>
    <p:extLst>
      <p:ext uri="{BB962C8B-B14F-4D97-AF65-F5344CB8AC3E}">
        <p14:creationId xmlns:p14="http://schemas.microsoft.com/office/powerpoint/2010/main" val="38535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5">
            <a:extLst>
              <a:ext uri="{FF2B5EF4-FFF2-40B4-BE49-F238E27FC236}">
                <a16:creationId xmlns:a16="http://schemas.microsoft.com/office/drawing/2014/main" id="{F26F609B-8633-4C2C-98AB-D24E48BEF4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2745" y="267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Google Shape;114;p17">
            <a:extLst>
              <a:ext uri="{FF2B5EF4-FFF2-40B4-BE49-F238E27FC236}">
                <a16:creationId xmlns:a16="http://schemas.microsoft.com/office/drawing/2014/main" id="{E54AA2B1-2F1A-475A-A7F8-5DBD4DB560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836" t="24667" r="70059" b="71133"/>
          <a:stretch/>
        </p:blipFill>
        <p:spPr>
          <a:xfrm>
            <a:off x="2572250" y="2111618"/>
            <a:ext cx="672076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4;p17">
            <a:extLst>
              <a:ext uri="{FF2B5EF4-FFF2-40B4-BE49-F238E27FC236}">
                <a16:creationId xmlns:a16="http://schemas.microsoft.com/office/drawing/2014/main" id="{0D58E396-FCC2-4E1E-A50F-1F00928889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698" t="17615" r="22959" b="75333"/>
          <a:stretch/>
        </p:blipFill>
        <p:spPr>
          <a:xfrm>
            <a:off x="6942505" y="1544130"/>
            <a:ext cx="1279129" cy="4953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66936B-28B4-4383-B6A0-C6114A38D299}"/>
              </a:ext>
            </a:extLst>
          </p:cNvPr>
          <p:cNvSpPr/>
          <p:nvPr/>
        </p:nvSpPr>
        <p:spPr>
          <a:xfrm>
            <a:off x="-2745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15;p17">
            <a:extLst>
              <a:ext uri="{FF2B5EF4-FFF2-40B4-BE49-F238E27FC236}">
                <a16:creationId xmlns:a16="http://schemas.microsoft.com/office/drawing/2014/main" id="{13BC7CA4-D273-49EA-8FAC-0921605C5C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0" y="908720"/>
            <a:ext cx="6336704" cy="5040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3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5">
            <a:extLst>
              <a:ext uri="{FF2B5EF4-FFF2-40B4-BE49-F238E27FC236}">
                <a16:creationId xmlns:a16="http://schemas.microsoft.com/office/drawing/2014/main" id="{F26F609B-8633-4C2C-98AB-D24E48BEF4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2745" y="267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Google Shape;114;p17">
            <a:extLst>
              <a:ext uri="{FF2B5EF4-FFF2-40B4-BE49-F238E27FC236}">
                <a16:creationId xmlns:a16="http://schemas.microsoft.com/office/drawing/2014/main" id="{6EC5ADA0-A6C1-4555-A84B-E4FEB866D5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698" t="17615" r="22959" b="75333"/>
          <a:stretch/>
        </p:blipFill>
        <p:spPr>
          <a:xfrm>
            <a:off x="6942505" y="1544130"/>
            <a:ext cx="1279129" cy="4953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66936B-28B4-4383-B6A0-C6114A38D29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15;p17">
            <a:extLst>
              <a:ext uri="{FF2B5EF4-FFF2-40B4-BE49-F238E27FC236}">
                <a16:creationId xmlns:a16="http://schemas.microsoft.com/office/drawing/2014/main" id="{13BC7CA4-D273-49EA-8FAC-0921605C5C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0" y="908719"/>
            <a:ext cx="6336704" cy="5040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5D4DE1F-3677-4092-B4A0-8C3CE4772C7D}"/>
              </a:ext>
            </a:extLst>
          </p:cNvPr>
          <p:cNvGrpSpPr/>
          <p:nvPr/>
        </p:nvGrpSpPr>
        <p:grpSpPr>
          <a:xfrm>
            <a:off x="473022" y="907954"/>
            <a:ext cx="6331226" cy="5040562"/>
            <a:chOff x="473022" y="906048"/>
            <a:chExt cx="6331226" cy="5040562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3758AA-E28B-4D4B-BCA3-4975FF9FD906}"/>
                </a:ext>
              </a:extLst>
            </p:cNvPr>
            <p:cNvSpPr/>
            <p:nvPr/>
          </p:nvSpPr>
          <p:spPr>
            <a:xfrm>
              <a:off x="473022" y="906048"/>
              <a:ext cx="6331226" cy="5040562"/>
            </a:xfrm>
            <a:custGeom>
              <a:avLst/>
              <a:gdLst>
                <a:gd name="connsiteX0" fmla="*/ 282554 w 6331226"/>
                <a:gd name="connsiteY0" fmla="*/ 2162912 h 5040562"/>
                <a:gd name="connsiteX1" fmla="*/ 282554 w 6331226"/>
                <a:gd name="connsiteY1" fmla="*/ 4611184 h 5040562"/>
                <a:gd name="connsiteX2" fmla="*/ 6043194 w 6331226"/>
                <a:gd name="connsiteY2" fmla="*/ 4611184 h 5040562"/>
                <a:gd name="connsiteX3" fmla="*/ 6043194 w 6331226"/>
                <a:gd name="connsiteY3" fmla="*/ 2162912 h 5040562"/>
                <a:gd name="connsiteX4" fmla="*/ 0 w 6331226"/>
                <a:gd name="connsiteY4" fmla="*/ 0 h 5040562"/>
                <a:gd name="connsiteX5" fmla="*/ 6331226 w 6331226"/>
                <a:gd name="connsiteY5" fmla="*/ 0 h 5040562"/>
                <a:gd name="connsiteX6" fmla="*/ 6331226 w 6331226"/>
                <a:gd name="connsiteY6" fmla="*/ 5040562 h 5040562"/>
                <a:gd name="connsiteX7" fmla="*/ 0 w 6331226"/>
                <a:gd name="connsiteY7" fmla="*/ 5040562 h 504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1226" h="5040562">
                  <a:moveTo>
                    <a:pt x="282554" y="2162912"/>
                  </a:moveTo>
                  <a:lnTo>
                    <a:pt x="282554" y="4611184"/>
                  </a:lnTo>
                  <a:lnTo>
                    <a:pt x="6043194" y="4611184"/>
                  </a:lnTo>
                  <a:lnTo>
                    <a:pt x="6043194" y="2162912"/>
                  </a:lnTo>
                  <a:close/>
                  <a:moveTo>
                    <a:pt x="0" y="0"/>
                  </a:moveTo>
                  <a:lnTo>
                    <a:pt x="6331226" y="0"/>
                  </a:lnTo>
                  <a:lnTo>
                    <a:pt x="6331226" y="5040562"/>
                  </a:lnTo>
                  <a:lnTo>
                    <a:pt x="0" y="504056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2052FB1-B72B-4B15-812F-7882CC045F7C}"/>
                </a:ext>
              </a:extLst>
            </p:cNvPr>
            <p:cNvSpPr/>
            <p:nvPr/>
          </p:nvSpPr>
          <p:spPr>
            <a:xfrm>
              <a:off x="756012" y="3068960"/>
              <a:ext cx="5760640" cy="2448272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Google Shape;140;p18">
            <a:extLst>
              <a:ext uri="{FF2B5EF4-FFF2-40B4-BE49-F238E27FC236}">
                <a16:creationId xmlns:a16="http://schemas.microsoft.com/office/drawing/2014/main" id="{C2527362-0FFC-448B-9E9E-755E73AE2C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58" y="788244"/>
            <a:ext cx="5944250" cy="133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1;p18">
            <a:extLst>
              <a:ext uri="{FF2B5EF4-FFF2-40B4-BE49-F238E27FC236}">
                <a16:creationId xmlns:a16="http://schemas.microsoft.com/office/drawing/2014/main" id="{40107CD6-DC4F-46F2-853C-FD86C1F90B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4091" y="404664"/>
            <a:ext cx="5944248" cy="1211048"/>
          </a:xfrm>
          <a:prstGeom prst="rect">
            <a:avLst/>
          </a:prstGeom>
          <a:noFill/>
          <a:ln>
            <a:noFill/>
          </a:ln>
          <a:effectLst>
            <a:outerShdw blurRad="711200" dist="38100" dir="5400000" sx="103000" sy="103000" algn="ctr" rotWithShape="0">
              <a:schemeClr val="tx1">
                <a:alpha val="7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1FAEE-753E-4425-B4BF-00997E25A939}"/>
              </a:ext>
            </a:extLst>
          </p:cNvPr>
          <p:cNvSpPr txBox="1"/>
          <p:nvPr/>
        </p:nvSpPr>
        <p:spPr>
          <a:xfrm>
            <a:off x="2240208" y="2126313"/>
            <a:ext cx="4424981" cy="36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실시간 추가할 사원 검색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(ajax)</a:t>
            </a:r>
            <a:endParaRPr lang="ko-KR" altLang="en-US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679F7-E45C-44B4-9D11-953A09F5D40E}"/>
              </a:ext>
            </a:extLst>
          </p:cNvPr>
          <p:cNvSpPr txBox="1"/>
          <p:nvPr/>
        </p:nvSpPr>
        <p:spPr>
          <a:xfrm>
            <a:off x="4139941" y="1633410"/>
            <a:ext cx="4424981" cy="36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실시간 사원수정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(ajax)</a:t>
            </a:r>
            <a:endParaRPr lang="ko-KR" altLang="en-US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9" name="Google Shape;115;p17">
            <a:extLst>
              <a:ext uri="{FF2B5EF4-FFF2-40B4-BE49-F238E27FC236}">
                <a16:creationId xmlns:a16="http://schemas.microsoft.com/office/drawing/2014/main" id="{32B3048B-6DD3-4625-8E5D-C0D67E589A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4698" t="81429" r="6211" b="10000"/>
          <a:stretch/>
        </p:blipFill>
        <p:spPr>
          <a:xfrm>
            <a:off x="5832429" y="5013176"/>
            <a:ext cx="576064" cy="4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7;p18">
            <a:extLst>
              <a:ext uri="{FF2B5EF4-FFF2-40B4-BE49-F238E27FC236}">
                <a16:creationId xmlns:a16="http://schemas.microsoft.com/office/drawing/2014/main" id="{BF7B12C6-60FF-4D7E-A3EC-4F05CD674DE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60" y="3476610"/>
            <a:ext cx="4433610" cy="27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023CC-82CA-4A92-89C2-315A50526ED2}"/>
              </a:ext>
            </a:extLst>
          </p:cNvPr>
          <p:cNvSpPr txBox="1"/>
          <p:nvPr/>
        </p:nvSpPr>
        <p:spPr>
          <a:xfrm>
            <a:off x="678120" y="6268514"/>
            <a:ext cx="4424981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삭제 및 추가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수정</a:t>
            </a:r>
          </a:p>
        </p:txBody>
      </p:sp>
      <p:pic>
        <p:nvPicPr>
          <p:cNvPr id="26" name="Google Shape;117;p17">
            <a:extLst>
              <a:ext uri="{FF2B5EF4-FFF2-40B4-BE49-F238E27FC236}">
                <a16:creationId xmlns:a16="http://schemas.microsoft.com/office/drawing/2014/main" id="{13158EB5-51A4-4BB7-8393-DBE63AF46C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06" t="9897" r="727"/>
          <a:stretch/>
        </p:blipFill>
        <p:spPr>
          <a:xfrm>
            <a:off x="7053063" y="1999993"/>
            <a:ext cx="1578699" cy="47520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9BEE34-2BA3-4798-86B5-A64587A81667}"/>
              </a:ext>
            </a:extLst>
          </p:cNvPr>
          <p:cNvSpPr/>
          <p:nvPr/>
        </p:nvSpPr>
        <p:spPr>
          <a:xfrm>
            <a:off x="7088179" y="1524788"/>
            <a:ext cx="1012213" cy="367257"/>
          </a:xfrm>
          <a:prstGeom prst="rect">
            <a:avLst/>
          </a:prstGeom>
          <a:noFill/>
          <a:ln w="127000">
            <a:solidFill>
              <a:schemeClr val="bg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4A58DE-055B-4DF3-8D84-635043B66A8E}"/>
              </a:ext>
            </a:extLst>
          </p:cNvPr>
          <p:cNvSpPr/>
          <p:nvPr/>
        </p:nvSpPr>
        <p:spPr>
          <a:xfrm>
            <a:off x="5832429" y="5013176"/>
            <a:ext cx="576064" cy="4320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oogle Shape;115;p17">
            <a:extLst>
              <a:ext uri="{FF2B5EF4-FFF2-40B4-BE49-F238E27FC236}">
                <a16:creationId xmlns:a16="http://schemas.microsoft.com/office/drawing/2014/main" id="{D2B52501-BA5C-4E46-9DDC-5BA61F096D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1597" t="81427" r="15902" b="10001"/>
          <a:stretch/>
        </p:blipFill>
        <p:spPr>
          <a:xfrm>
            <a:off x="5006902" y="5015881"/>
            <a:ext cx="792088" cy="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5;p18">
            <a:extLst>
              <a:ext uri="{FF2B5EF4-FFF2-40B4-BE49-F238E27FC236}">
                <a16:creationId xmlns:a16="http://schemas.microsoft.com/office/drawing/2014/main" id="{EB4BBBAD-20CC-4C09-A3CA-A26361C9B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2835" y="2704284"/>
            <a:ext cx="4568927" cy="2240388"/>
          </a:xfrm>
          <a:prstGeom prst="rect">
            <a:avLst/>
          </a:prstGeom>
          <a:noFill/>
          <a:ln>
            <a:noFill/>
          </a:ln>
          <a:effectLst>
            <a:outerShdw blurRad="711200" dist="38100" dir="8100000" sx="103000" sy="103000" algn="tr" rotWithShape="0">
              <a:prstClr val="black">
                <a:alpha val="9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7537BC-027D-46B0-924D-52D7C0E3DA72}"/>
              </a:ext>
            </a:extLst>
          </p:cNvPr>
          <p:cNvSpPr txBox="1"/>
          <p:nvPr/>
        </p:nvSpPr>
        <p:spPr>
          <a:xfrm>
            <a:off x="4310936" y="4970786"/>
            <a:ext cx="4424981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4 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채널 삭제</a:t>
            </a:r>
          </a:p>
        </p:txBody>
      </p:sp>
    </p:spTree>
    <p:extLst>
      <p:ext uri="{BB962C8B-B14F-4D97-AF65-F5344CB8AC3E}">
        <p14:creationId xmlns:p14="http://schemas.microsoft.com/office/powerpoint/2010/main" val="40858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7" grpId="0" animBg="1"/>
      <p:bldP spid="22" grpId="0" animBg="1"/>
      <p:bldP spid="3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53;p19">
            <a:extLst>
              <a:ext uri="{FF2B5EF4-FFF2-40B4-BE49-F238E27FC236}">
                <a16:creationId xmlns:a16="http://schemas.microsoft.com/office/drawing/2014/main" id="{0153EACE-1697-4EE9-9C3A-56A9D42142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24"/>
          <a:stretch/>
        </p:blipFill>
        <p:spPr>
          <a:xfrm>
            <a:off x="-1" y="3521"/>
            <a:ext cx="9144001" cy="68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9">
            <a:extLst>
              <a:ext uri="{FF2B5EF4-FFF2-40B4-BE49-F238E27FC236}">
                <a16:creationId xmlns:a16="http://schemas.microsoft.com/office/drawing/2014/main" id="{696E7D92-B5E6-4813-97E7-6E59D57F32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9037"/>
          <a:stretch/>
        </p:blipFill>
        <p:spPr>
          <a:xfrm>
            <a:off x="1763688" y="-1922"/>
            <a:ext cx="7272808" cy="685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5;p19">
            <a:extLst>
              <a:ext uri="{FF2B5EF4-FFF2-40B4-BE49-F238E27FC236}">
                <a16:creationId xmlns:a16="http://schemas.microsoft.com/office/drawing/2014/main" id="{7DF4AFCA-4EC5-467B-808E-C291F8A248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0543"/>
          <a:stretch/>
        </p:blipFill>
        <p:spPr>
          <a:xfrm>
            <a:off x="352654" y="4193530"/>
            <a:ext cx="1291118" cy="216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FBBEEC-585D-4745-B5C1-F45CACD9A383}"/>
              </a:ext>
            </a:extLst>
          </p:cNvPr>
          <p:cNvGrpSpPr/>
          <p:nvPr/>
        </p:nvGrpSpPr>
        <p:grpSpPr>
          <a:xfrm>
            <a:off x="314003" y="4409553"/>
            <a:ext cx="1402695" cy="1251695"/>
            <a:chOff x="1475656" y="4437111"/>
            <a:chExt cx="1291118" cy="1152129"/>
          </a:xfrm>
        </p:grpSpPr>
        <p:pic>
          <p:nvPicPr>
            <p:cNvPr id="9" name="Google Shape;155;p19">
              <a:extLst>
                <a:ext uri="{FF2B5EF4-FFF2-40B4-BE49-F238E27FC236}">
                  <a16:creationId xmlns:a16="http://schemas.microsoft.com/office/drawing/2014/main" id="{66689198-7482-4021-9727-3CC77F7B6F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0451"/>
            <a:stretch/>
          </p:blipFill>
          <p:spPr>
            <a:xfrm>
              <a:off x="1475656" y="4437111"/>
              <a:ext cx="1291118" cy="326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1C7A4C-6553-46F3-B87E-E0805D21FFA4}"/>
                </a:ext>
              </a:extLst>
            </p:cNvPr>
            <p:cNvSpPr/>
            <p:nvPr/>
          </p:nvSpPr>
          <p:spPr>
            <a:xfrm>
              <a:off x="1475656" y="4763130"/>
              <a:ext cx="1291118" cy="826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Google Shape;165;p20">
            <a:extLst>
              <a:ext uri="{FF2B5EF4-FFF2-40B4-BE49-F238E27FC236}">
                <a16:creationId xmlns:a16="http://schemas.microsoft.com/office/drawing/2014/main" id="{7A9DE570-DA90-4D9C-8371-8388B1427DF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806" y="561410"/>
            <a:ext cx="5217706" cy="402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452F4-4093-4A57-9E1F-1BC81BF9773B}"/>
              </a:ext>
            </a:extLst>
          </p:cNvPr>
          <p:cNvSpPr txBox="1"/>
          <p:nvPr/>
        </p:nvSpPr>
        <p:spPr>
          <a:xfrm>
            <a:off x="2034786" y="188640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 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미열람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메시지 총 개수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사원별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미열람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메시지 개수 조회</a:t>
            </a:r>
          </a:p>
        </p:txBody>
      </p:sp>
      <p:pic>
        <p:nvPicPr>
          <p:cNvPr id="13" name="Google Shape;167;p20">
            <a:extLst>
              <a:ext uri="{FF2B5EF4-FFF2-40B4-BE49-F238E27FC236}">
                <a16:creationId xmlns:a16="http://schemas.microsoft.com/office/drawing/2014/main" id="{A8C0AC03-17ED-4BEA-9E89-CA9665F1BC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7289" y="4175683"/>
            <a:ext cx="5217706" cy="646649"/>
          </a:xfrm>
          <a:prstGeom prst="rect">
            <a:avLst/>
          </a:prstGeom>
          <a:noFill/>
          <a:ln>
            <a:noFill/>
          </a:ln>
          <a:effectLst>
            <a:outerShdw blurRad="7112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B036E7-67A6-429D-9A8E-B882EBB6FC58}"/>
              </a:ext>
            </a:extLst>
          </p:cNvPr>
          <p:cNvSpPr txBox="1"/>
          <p:nvPr/>
        </p:nvSpPr>
        <p:spPr>
          <a:xfrm>
            <a:off x="4382286" y="218659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Controller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4EE84-67C8-4270-AFD9-AAFC0662C2F3}"/>
              </a:ext>
            </a:extLst>
          </p:cNvPr>
          <p:cNvSpPr txBox="1"/>
          <p:nvPr/>
        </p:nvSpPr>
        <p:spPr>
          <a:xfrm>
            <a:off x="6016353" y="3800562"/>
            <a:ext cx="3066196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Query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7" name="Google Shape;169;p20">
            <a:extLst>
              <a:ext uri="{FF2B5EF4-FFF2-40B4-BE49-F238E27FC236}">
                <a16:creationId xmlns:a16="http://schemas.microsoft.com/office/drawing/2014/main" id="{BD4BEE61-DB97-4B77-86C2-69A1DF60601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806" y="4894516"/>
            <a:ext cx="2817460" cy="1774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31C59D-56A5-494F-BE60-E846F1CE3D6B}"/>
              </a:ext>
            </a:extLst>
          </p:cNvPr>
          <p:cNvSpPr txBox="1"/>
          <p:nvPr/>
        </p:nvSpPr>
        <p:spPr>
          <a:xfrm>
            <a:off x="4947319" y="6386240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 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미열람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메시지 컬럼 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FB313-E742-40C3-A54A-1D43CE0DF44D}"/>
              </a:ext>
            </a:extLst>
          </p:cNvPr>
          <p:cNvSpPr/>
          <p:nvPr/>
        </p:nvSpPr>
        <p:spPr>
          <a:xfrm>
            <a:off x="107504" y="0"/>
            <a:ext cx="1508330" cy="4140591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738C10C-E31A-4464-9067-BF53F8692FE4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AE33ACB-CC2A-4B66-A3EE-42A3D6B335F8}"/>
              </a:ext>
            </a:extLst>
          </p:cNvPr>
          <p:cNvSpPr/>
          <p:nvPr/>
        </p:nvSpPr>
        <p:spPr>
          <a:xfrm>
            <a:off x="1483919" y="3736481"/>
            <a:ext cx="154942" cy="404110"/>
          </a:xfrm>
          <a:prstGeom prst="downArrow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0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8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프로젝트 일정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052238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AED3ED-7BDE-4946-8F8A-CA7AE4936E68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111129-ED27-4592-A831-DC53BD63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5" y="1229739"/>
            <a:ext cx="8157528" cy="458716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4666B8C-BD8A-4DD2-87E3-3BF8AE8ABCD0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6DE2B0C-8755-4E41-94C3-D1A9543A00B3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7A0EE97-798B-4EC5-95E2-5254569F6203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4F76453-3D3E-41AD-A65A-C5CE47881F39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936FF7-1E47-4284-9E7C-6CFEE4639E94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FE2916F-BE9C-402C-BC38-8B0033DA01C7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2B5147-B925-401C-B1DF-97BD94BEA8C8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E70948-D35F-48F1-8596-B4287DBF5158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BB7637-9CC1-49E0-A831-422CC3E86D57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674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5;p21">
            <a:extLst>
              <a:ext uri="{FF2B5EF4-FFF2-40B4-BE49-F238E27FC236}">
                <a16:creationId xmlns:a16="http://schemas.microsoft.com/office/drawing/2014/main" id="{66E11C41-EFBA-4C1D-BDFA-0BBD7A88E0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3;p19">
            <a:extLst>
              <a:ext uri="{FF2B5EF4-FFF2-40B4-BE49-F238E27FC236}">
                <a16:creationId xmlns:a16="http://schemas.microsoft.com/office/drawing/2014/main" id="{CEAD9526-B4D7-497D-BEA8-C4C4155347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037"/>
          <a:stretch/>
        </p:blipFill>
        <p:spPr>
          <a:xfrm>
            <a:off x="1763688" y="-1922"/>
            <a:ext cx="7272808" cy="68544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89E2CA-BE53-497D-AB34-97F19AEFC9C8}"/>
              </a:ext>
            </a:extLst>
          </p:cNvPr>
          <p:cNvSpPr/>
          <p:nvPr/>
        </p:nvSpPr>
        <p:spPr>
          <a:xfrm>
            <a:off x="-1" y="6686078"/>
            <a:ext cx="1402695" cy="1738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2AE770D-31DD-403D-9E26-C503E63BA321}"/>
              </a:ext>
            </a:extLst>
          </p:cNvPr>
          <p:cNvSpPr/>
          <p:nvPr/>
        </p:nvSpPr>
        <p:spPr>
          <a:xfrm rot="5400000">
            <a:off x="1960280" y="4384536"/>
            <a:ext cx="154942" cy="404110"/>
          </a:xfrm>
          <a:prstGeom prst="downArrow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82;p21">
            <a:extLst>
              <a:ext uri="{FF2B5EF4-FFF2-40B4-BE49-F238E27FC236}">
                <a16:creationId xmlns:a16="http://schemas.microsoft.com/office/drawing/2014/main" id="{EFCB3372-4AB0-4AB3-BB11-D9BE4B793A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128" y="0"/>
            <a:ext cx="34198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3;p19">
            <a:extLst>
              <a:ext uri="{FF2B5EF4-FFF2-40B4-BE49-F238E27FC236}">
                <a16:creationId xmlns:a16="http://schemas.microsoft.com/office/drawing/2014/main" id="{03AA63D3-C946-4F58-A1B0-AC60D17EF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037"/>
          <a:stretch/>
        </p:blipFill>
        <p:spPr>
          <a:xfrm>
            <a:off x="1381387" y="4509120"/>
            <a:ext cx="382301" cy="1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56E22902-B8E0-494C-9BEA-C71ADE85981D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1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5;p21">
            <a:extLst>
              <a:ext uri="{FF2B5EF4-FFF2-40B4-BE49-F238E27FC236}">
                <a16:creationId xmlns:a16="http://schemas.microsoft.com/office/drawing/2014/main" id="{66E11C41-EFBA-4C1D-BDFA-0BBD7A88E0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667"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3;p19">
            <a:extLst>
              <a:ext uri="{FF2B5EF4-FFF2-40B4-BE49-F238E27FC236}">
                <a16:creationId xmlns:a16="http://schemas.microsoft.com/office/drawing/2014/main" id="{CEAD9526-B4D7-497D-BEA8-C4C4155347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037"/>
          <a:stretch/>
        </p:blipFill>
        <p:spPr>
          <a:xfrm>
            <a:off x="1763688" y="-1922"/>
            <a:ext cx="7272808" cy="68544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89E2CA-BE53-497D-AB34-97F19AEFC9C8}"/>
              </a:ext>
            </a:extLst>
          </p:cNvPr>
          <p:cNvSpPr/>
          <p:nvPr/>
        </p:nvSpPr>
        <p:spPr>
          <a:xfrm>
            <a:off x="-1" y="6686078"/>
            <a:ext cx="1402695" cy="1738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Google Shape;182;p21">
            <a:extLst>
              <a:ext uri="{FF2B5EF4-FFF2-40B4-BE49-F238E27FC236}">
                <a16:creationId xmlns:a16="http://schemas.microsoft.com/office/drawing/2014/main" id="{EFCB3372-4AB0-4AB3-BB11-D9BE4B793A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128" y="0"/>
            <a:ext cx="34198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3;p19">
            <a:extLst>
              <a:ext uri="{FF2B5EF4-FFF2-40B4-BE49-F238E27FC236}">
                <a16:creationId xmlns:a16="http://schemas.microsoft.com/office/drawing/2014/main" id="{03AA63D3-C946-4F58-A1B0-AC60D17EF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037"/>
          <a:stretch/>
        </p:blipFill>
        <p:spPr>
          <a:xfrm>
            <a:off x="1381387" y="4509120"/>
            <a:ext cx="382301" cy="1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C57E1B3A-3F0A-4097-AA75-EB1195B708EF}"/>
              </a:ext>
            </a:extLst>
          </p:cNvPr>
          <p:cNvSpPr/>
          <p:nvPr/>
        </p:nvSpPr>
        <p:spPr>
          <a:xfrm rot="5400000">
            <a:off x="-40568" y="38646"/>
            <a:ext cx="692696" cy="6115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0AC7E60C-1868-4751-BF05-3DEC2A2D5BC1}"/>
              </a:ext>
            </a:extLst>
          </p:cNvPr>
          <p:cNvSpPr/>
          <p:nvPr/>
        </p:nvSpPr>
        <p:spPr>
          <a:xfrm>
            <a:off x="0" y="-1922"/>
            <a:ext cx="9144000" cy="6859922"/>
          </a:xfrm>
          <a:custGeom>
            <a:avLst/>
            <a:gdLst>
              <a:gd name="connsiteX0" fmla="*/ 0 w 9144000"/>
              <a:gd name="connsiteY0" fmla="*/ 1922 h 6859922"/>
              <a:gd name="connsiteX1" fmla="*/ 5724128 w 9144000"/>
              <a:gd name="connsiteY1" fmla="*/ 1922 h 6859922"/>
              <a:gd name="connsiteX2" fmla="*/ 5724128 w 9144000"/>
              <a:gd name="connsiteY2" fmla="*/ 6854479 h 6859922"/>
              <a:gd name="connsiteX3" fmla="*/ 9144000 w 9144000"/>
              <a:gd name="connsiteY3" fmla="*/ 6854479 h 6859922"/>
              <a:gd name="connsiteX4" fmla="*/ 9144000 w 9144000"/>
              <a:gd name="connsiteY4" fmla="*/ 6859922 h 6859922"/>
              <a:gd name="connsiteX5" fmla="*/ 0 w 9144000"/>
              <a:gd name="connsiteY5" fmla="*/ 6859922 h 6859922"/>
              <a:gd name="connsiteX6" fmla="*/ 5724128 w 9144000"/>
              <a:gd name="connsiteY6" fmla="*/ 0 h 6859922"/>
              <a:gd name="connsiteX7" fmla="*/ 9144000 w 9144000"/>
              <a:gd name="connsiteY7" fmla="*/ 0 h 6859922"/>
              <a:gd name="connsiteX8" fmla="*/ 9144000 w 9144000"/>
              <a:gd name="connsiteY8" fmla="*/ 1922 h 6859922"/>
              <a:gd name="connsiteX9" fmla="*/ 5724128 w 9144000"/>
              <a:gd name="connsiteY9" fmla="*/ 1922 h 685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6859922">
                <a:moveTo>
                  <a:pt x="0" y="1922"/>
                </a:moveTo>
                <a:lnTo>
                  <a:pt x="5724128" y="1922"/>
                </a:lnTo>
                <a:lnTo>
                  <a:pt x="5724128" y="6854479"/>
                </a:lnTo>
                <a:lnTo>
                  <a:pt x="9144000" y="6854479"/>
                </a:lnTo>
                <a:lnTo>
                  <a:pt x="9144000" y="6859922"/>
                </a:lnTo>
                <a:lnTo>
                  <a:pt x="0" y="6859922"/>
                </a:lnTo>
                <a:close/>
                <a:moveTo>
                  <a:pt x="5724128" y="0"/>
                </a:moveTo>
                <a:lnTo>
                  <a:pt x="9144000" y="0"/>
                </a:lnTo>
                <a:lnTo>
                  <a:pt x="9144000" y="1922"/>
                </a:lnTo>
                <a:lnTo>
                  <a:pt x="5724128" y="1922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B8405-B2D5-4610-AA6A-CC03BF2D6E0D}"/>
              </a:ext>
            </a:extLst>
          </p:cNvPr>
          <p:cNvSpPr/>
          <p:nvPr/>
        </p:nvSpPr>
        <p:spPr>
          <a:xfrm>
            <a:off x="5724128" y="-1922"/>
            <a:ext cx="3419872" cy="685447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Google Shape;196;p22">
            <a:extLst>
              <a:ext uri="{FF2B5EF4-FFF2-40B4-BE49-F238E27FC236}">
                <a16:creationId xmlns:a16="http://schemas.microsoft.com/office/drawing/2014/main" id="{038D827C-8FE6-4656-97E3-CAB4828C34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44" y="597365"/>
            <a:ext cx="4746963" cy="2592288"/>
          </a:xfrm>
          <a:prstGeom prst="rect">
            <a:avLst/>
          </a:prstGeom>
          <a:noFill/>
          <a:ln>
            <a:noFill/>
          </a:ln>
          <a:effectLst>
            <a:outerShdw blurRad="711200" dist="38100" dir="18900000" sx="103000" sy="103000" algn="bl" rotWithShape="0">
              <a:prstClr val="black">
                <a:alpha val="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ED94AE-93AF-418E-91C5-FFE32A1BC8BE}"/>
              </a:ext>
            </a:extLst>
          </p:cNvPr>
          <p:cNvSpPr txBox="1"/>
          <p:nvPr/>
        </p:nvSpPr>
        <p:spPr>
          <a:xfrm>
            <a:off x="390203" y="201108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기존 채팅기록 조회 및 마지막 인덱스에 담기</a:t>
            </a:r>
          </a:p>
        </p:txBody>
      </p:sp>
      <p:pic>
        <p:nvPicPr>
          <p:cNvPr id="15" name="Google Shape;199;p22">
            <a:extLst>
              <a:ext uri="{FF2B5EF4-FFF2-40B4-BE49-F238E27FC236}">
                <a16:creationId xmlns:a16="http://schemas.microsoft.com/office/drawing/2014/main" id="{97F10E59-8349-48EC-A80B-8928263633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44" y="3668348"/>
            <a:ext cx="5616999" cy="13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1D59D-1411-457D-995D-2B3100C4DAF0}"/>
              </a:ext>
            </a:extLst>
          </p:cNvPr>
          <p:cNvSpPr txBox="1"/>
          <p:nvPr/>
        </p:nvSpPr>
        <p:spPr>
          <a:xfrm>
            <a:off x="390203" y="3296733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채팅기록 조회 </a:t>
            </a:r>
            <a:r>
              <a:rPr lang="ko-KR" altLang="en-US" sz="1200" dirty="0" err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쿼리문</a:t>
            </a:r>
            <a:endParaRPr lang="ko-KR" altLang="en-US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7" name="Google Shape;201;p22">
            <a:extLst>
              <a:ext uri="{FF2B5EF4-FFF2-40B4-BE49-F238E27FC236}">
                <a16:creationId xmlns:a16="http://schemas.microsoft.com/office/drawing/2014/main" id="{095E4424-4655-4BC8-8146-5E70E8F9536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44" y="5119401"/>
            <a:ext cx="3526999" cy="141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5;p22">
            <a:extLst>
              <a:ext uri="{FF2B5EF4-FFF2-40B4-BE49-F238E27FC236}">
                <a16:creationId xmlns:a16="http://schemas.microsoft.com/office/drawing/2014/main" id="{3E69409E-50C8-4CF8-8ABE-9D6B746E8A7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1616" y="4035641"/>
            <a:ext cx="4730455" cy="2326564"/>
          </a:xfrm>
          <a:prstGeom prst="rect">
            <a:avLst/>
          </a:prstGeom>
          <a:noFill/>
          <a:ln>
            <a:noFill/>
          </a:ln>
          <a:effectLst>
            <a:outerShdw blurRad="660400" dist="38100" dir="10800000" sx="103000" sy="103000" algn="r" rotWithShape="0">
              <a:prstClr val="black">
                <a:alpha val="6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A36B5D-C7F7-4EBB-96DF-63A0E72E3D0B}"/>
              </a:ext>
            </a:extLst>
          </p:cNvPr>
          <p:cNvSpPr txBox="1"/>
          <p:nvPr/>
        </p:nvSpPr>
        <p:spPr>
          <a:xfrm>
            <a:off x="4000178" y="6259008"/>
            <a:ext cx="5561550" cy="34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 </a:t>
            </a: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메시지 조회 시 읽음처리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24B36-4477-4D2F-AC7C-D0E2DF815E57}"/>
              </a:ext>
            </a:extLst>
          </p:cNvPr>
          <p:cNvSpPr txBox="1"/>
          <p:nvPr/>
        </p:nvSpPr>
        <p:spPr>
          <a:xfrm>
            <a:off x="3366025" y="3373563"/>
            <a:ext cx="5561550" cy="61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lain" startAt="4"/>
            </a:pP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메시지 전송 시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XSS 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 방지 처리</a:t>
            </a:r>
          </a:p>
        </p:txBody>
      </p:sp>
    </p:spTree>
    <p:extLst>
      <p:ext uri="{BB962C8B-B14F-4D97-AF65-F5344CB8AC3E}">
        <p14:creationId xmlns:p14="http://schemas.microsoft.com/office/powerpoint/2010/main" val="24760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611294-7D73-4010-A977-F32C181E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r="37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129A0-BB15-4E33-BD11-67663DFE86F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785" y="270892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600" dirty="0">
                <a:solidFill>
                  <a:srgbClr val="F4CA25"/>
                </a:solidFill>
                <a:latin typeface="Sen" panose="00000500000000000000" pitchFamily="50" charset="0"/>
                <a:ea typeface="DX굴림B" panose="02020600000000000000" pitchFamily="18" charset="-127"/>
              </a:rPr>
              <a:t>Presentation</a:t>
            </a:r>
            <a:endParaRPr lang="ko-KR" altLang="en-US" sz="7200" spc="600" dirty="0">
              <a:solidFill>
                <a:srgbClr val="F4CA25"/>
              </a:solidFill>
              <a:latin typeface="Sen" panose="00000500000000000000" pitchFamily="50" charset="0"/>
              <a:ea typeface="DX굴림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D1F01-A3AA-43C8-8AC4-D2B27738EB57}"/>
              </a:ext>
            </a:extLst>
          </p:cNvPr>
          <p:cNvSpPr txBox="1"/>
          <p:nvPr/>
        </p:nvSpPr>
        <p:spPr>
          <a:xfrm>
            <a:off x="6953153" y="404585"/>
            <a:ext cx="1800200" cy="261610"/>
          </a:xfrm>
          <a:prstGeom prst="rect">
            <a:avLst/>
          </a:prstGeom>
          <a:solidFill>
            <a:srgbClr val="F4CA25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엠 인터내셔널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16B43D-2FD7-4637-A0FD-78F6FF157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03868"/>
            <a:ext cx="1114544" cy="4328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CC1467-2F4F-4BDA-BC3B-7E549D08A249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59E2FB-0BFC-4D90-8C69-7E8BB87BB144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059904-603F-494D-8041-C88A59DB9E29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3507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611294-7D73-4010-A977-F32C181E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r="37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129A0-BB15-4E33-BD11-67663DFE86F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72275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600" dirty="0">
                <a:solidFill>
                  <a:schemeClr val="bg1"/>
                </a:solidFill>
                <a:latin typeface="Sen" panose="00000500000000000000" pitchFamily="50" charset="0"/>
                <a:ea typeface="DX굴림B" panose="02020600000000000000" pitchFamily="18" charset="-127"/>
              </a:rPr>
              <a:t>Thank you </a:t>
            </a:r>
            <a:r>
              <a:rPr lang="en-US" altLang="ko-KR" sz="7200" spc="600" dirty="0">
                <a:solidFill>
                  <a:srgbClr val="F4CA25"/>
                </a:solidFill>
                <a:latin typeface="Sen" panose="00000500000000000000" pitchFamily="50" charset="0"/>
                <a:ea typeface="DX굴림B" panose="02020600000000000000" pitchFamily="18" charset="-127"/>
              </a:rPr>
              <a:t>:)</a:t>
            </a:r>
            <a:endParaRPr lang="ko-KR" altLang="en-US" sz="7200" spc="600" dirty="0">
              <a:solidFill>
                <a:srgbClr val="F4CA25"/>
              </a:solidFill>
              <a:latin typeface="Sen" panose="00000500000000000000" pitchFamily="50" charset="0"/>
              <a:ea typeface="DX굴림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AD1F01-A3AA-43C8-8AC4-D2B27738EB57}"/>
              </a:ext>
            </a:extLst>
          </p:cNvPr>
          <p:cNvSpPr txBox="1"/>
          <p:nvPr/>
        </p:nvSpPr>
        <p:spPr>
          <a:xfrm>
            <a:off x="6953153" y="404585"/>
            <a:ext cx="1800200" cy="261610"/>
          </a:xfrm>
          <a:prstGeom prst="rect">
            <a:avLst/>
          </a:prstGeom>
          <a:solidFill>
            <a:srgbClr val="F4CA25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엠 인터내셔널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16B43D-2FD7-4637-A0FD-78F6FF157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403868"/>
            <a:ext cx="1114544" cy="4328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CC1467-2F4F-4BDA-BC3B-7E549D08A249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59E2FB-0BFC-4D90-8C69-7E8BB87BB144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059904-603F-494D-8041-C88A59DB9E29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rgbClr val="FFFFFF">
                      <a:alpha val="85000"/>
                    </a:srgb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rgbClr val="FFFFFF">
                    <a:alpha val="85000"/>
                  </a:srgb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33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요구사항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260572" y="4032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436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246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19030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6374B473-1054-4015-8157-7CB6D44EC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715763"/>
              </p:ext>
            </p:extLst>
          </p:nvPr>
        </p:nvGraphicFramePr>
        <p:xfrm>
          <a:off x="482178" y="1577063"/>
          <a:ext cx="8187328" cy="4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0" name="Worksheet" r:id="rId4" imgW="9232777" imgH="4590896" progId="Excel.Sheet.12">
                  <p:embed/>
                </p:oleObj>
              </mc:Choice>
              <mc:Fallback>
                <p:oleObj name="Worksheet" r:id="rId4" imgW="9232777" imgH="45908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178" y="1577063"/>
                        <a:ext cx="8187328" cy="4070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DCDAF6-0F92-49D8-BB76-0A6570B871B5}"/>
              </a:ext>
            </a:extLst>
          </p:cNvPr>
          <p:cNvCxnSpPr>
            <a:cxnSpLocks/>
          </p:cNvCxnSpPr>
          <p:nvPr/>
        </p:nvCxnSpPr>
        <p:spPr>
          <a:xfrm>
            <a:off x="2014429" y="1809141"/>
            <a:ext cx="0" cy="292447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444DE0-0A2D-423B-B780-02CF937E7EC6}"/>
              </a:ext>
            </a:extLst>
          </p:cNvPr>
          <p:cNvCxnSpPr>
            <a:cxnSpLocks/>
          </p:cNvCxnSpPr>
          <p:nvPr/>
        </p:nvCxnSpPr>
        <p:spPr>
          <a:xfrm flipH="1">
            <a:off x="2014429" y="4731249"/>
            <a:ext cx="1516" cy="916024"/>
          </a:xfrm>
          <a:prstGeom prst="line">
            <a:avLst/>
          </a:prstGeom>
          <a:ln w="28575">
            <a:solidFill>
              <a:srgbClr val="55D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5A1452A-D653-4FF5-8350-11D5445698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r="20582" b="34438"/>
          <a:stretch/>
        </p:blipFill>
        <p:spPr>
          <a:xfrm>
            <a:off x="7554911" y="1809141"/>
            <a:ext cx="388657" cy="382053"/>
          </a:xfrm>
          <a:prstGeom prst="ellipse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C5317FE-23D1-407A-B531-26DED268C22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5536" r="14429" b="14429"/>
          <a:stretch/>
        </p:blipFill>
        <p:spPr>
          <a:xfrm>
            <a:off x="7565545" y="4731249"/>
            <a:ext cx="349671" cy="382053"/>
          </a:xfrm>
          <a:prstGeom prst="ellipse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60D8A2-192C-46A9-B02A-5FF7367203B9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F17F24C-919E-4632-82AA-FAF50F9DF016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256CBFA-4372-4E6E-B283-0EE8F7AC5F69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EABA42-FC96-4B5B-A6FC-65288037D286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1C43E62-4E33-470B-B851-6E9DEAFAB874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3605202-CD3A-4170-8B88-DDF4B2BB1B2A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46F1CAB-805D-4127-A988-AA4AF3F052D8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FD8EDF-51BB-4C7B-9640-4A4062AA2C69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AD6463-B282-4D7F-9421-5AEC2D712BB7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F69F52-B808-4303-A603-D610122D9C54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8066097-488A-47BA-B3B9-FC889B67E6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9"/>
          <a:stretch/>
        </p:blipFill>
        <p:spPr>
          <a:xfrm>
            <a:off x="7477903" y="4736620"/>
            <a:ext cx="478473" cy="462068"/>
          </a:xfrm>
          <a:prstGeom prst="ellipse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33DCCE0-D8E0-4638-914B-E12DC103E76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41"/>
          <a:stretch/>
        </p:blipFill>
        <p:spPr>
          <a:xfrm>
            <a:off x="7550449" y="1809140"/>
            <a:ext cx="388645" cy="3893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451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BC122C-4646-47B2-9951-1E3848C6F15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D538D07D-CCC1-4936-A3F9-C884CED92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06329"/>
              </p:ext>
            </p:extLst>
          </p:nvPr>
        </p:nvGraphicFramePr>
        <p:xfrm>
          <a:off x="490975" y="1035847"/>
          <a:ext cx="8185481" cy="518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name="Worksheet" r:id="rId3" imgW="9232777" imgH="5848328" progId="Excel.Sheet.12">
                  <p:embed/>
                </p:oleObj>
              </mc:Choice>
              <mc:Fallback>
                <p:oleObj name="Worksheet" r:id="rId3" imgW="9232777" imgH="58483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975" y="1035847"/>
                        <a:ext cx="8185481" cy="518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5E507C-8BB0-4755-9FFB-6BCC51B133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" y="401060"/>
            <a:ext cx="1128697" cy="4328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BA2F0A-4602-414D-98CB-EF4711B847B3}"/>
              </a:ext>
            </a:extLst>
          </p:cNvPr>
          <p:cNvSpPr txBox="1"/>
          <p:nvPr/>
        </p:nvSpPr>
        <p:spPr>
          <a:xfrm>
            <a:off x="6986764" y="4018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4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/</a:t>
            </a:r>
            <a:r>
              <a:rPr lang="ko-KR" altLang="en-US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  </a:t>
            </a:r>
            <a:r>
              <a:rPr lang="en-US" altLang="ko-KR" sz="105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7</a:t>
            </a:r>
            <a:endParaRPr lang="ko-KR" altLang="en-US" sz="1050" spc="30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EF9775-1148-49EF-9903-EED37564A383}"/>
              </a:ext>
            </a:extLst>
          </p:cNvPr>
          <p:cNvSpPr txBox="1"/>
          <p:nvPr/>
        </p:nvSpPr>
        <p:spPr>
          <a:xfrm>
            <a:off x="2086289" y="372239"/>
            <a:ext cx="5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DX굴림B" panose="02020600000000000000" pitchFamily="18" charset="-127"/>
                <a:ea typeface="DX굴림B" panose="02020600000000000000" pitchFamily="18" charset="-127"/>
              </a:rPr>
              <a:t>요구사항 정의서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4A2AB7F-3A00-4403-BA65-34D062C17F9E}"/>
              </a:ext>
            </a:extLst>
          </p:cNvPr>
          <p:cNvSpPr/>
          <p:nvPr/>
        </p:nvSpPr>
        <p:spPr>
          <a:xfrm>
            <a:off x="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82EDB8A-662C-47D3-8EFB-9771E3FB9B2A}"/>
              </a:ext>
            </a:extLst>
          </p:cNvPr>
          <p:cNvSpPr/>
          <p:nvPr/>
        </p:nvSpPr>
        <p:spPr>
          <a:xfrm>
            <a:off x="4260572" y="-201"/>
            <a:ext cx="185997" cy="185997"/>
          </a:xfrm>
          <a:prstGeom prst="ellipse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185A00-75A3-4BD6-9CCF-222A36FCA47E}"/>
              </a:ext>
            </a:extLst>
          </p:cNvPr>
          <p:cNvSpPr/>
          <p:nvPr/>
        </p:nvSpPr>
        <p:spPr>
          <a:xfrm>
            <a:off x="13094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25C4D2-60BD-4A0A-869D-4F5AEE1A726D}"/>
              </a:ext>
            </a:extLst>
          </p:cNvPr>
          <p:cNvSpPr/>
          <p:nvPr/>
        </p:nvSpPr>
        <p:spPr>
          <a:xfrm>
            <a:off x="2617540" y="-201"/>
            <a:ext cx="13068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42334D-3073-456F-A9BD-65C8FD676776}"/>
              </a:ext>
            </a:extLst>
          </p:cNvPr>
          <p:cNvSpPr/>
          <p:nvPr/>
        </p:nvSpPr>
        <p:spPr>
          <a:xfrm>
            <a:off x="3923264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760C2F-FE9F-4595-B004-8DA3E3988370}"/>
              </a:ext>
            </a:extLst>
          </p:cNvPr>
          <p:cNvSpPr/>
          <p:nvPr/>
        </p:nvSpPr>
        <p:spPr>
          <a:xfrm>
            <a:off x="4133971" y="-201"/>
            <a:ext cx="219600" cy="188845"/>
          </a:xfrm>
          <a:prstGeom prst="rect">
            <a:avLst/>
          </a:prstGeom>
          <a:solidFill>
            <a:srgbClr val="F4CA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142F71-9D64-46A3-A6BC-EE4FDB531F46}"/>
              </a:ext>
            </a:extLst>
          </p:cNvPr>
          <p:cNvCxnSpPr>
            <a:cxnSpLocks/>
          </p:cNvCxnSpPr>
          <p:nvPr/>
        </p:nvCxnSpPr>
        <p:spPr>
          <a:xfrm>
            <a:off x="2019650" y="1267172"/>
            <a:ext cx="0" cy="216024"/>
          </a:xfrm>
          <a:prstGeom prst="line">
            <a:avLst/>
          </a:prstGeom>
          <a:ln w="28575">
            <a:solidFill>
              <a:srgbClr val="55D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DD1072E-B5D4-49FF-B0C6-01C95C26832C}"/>
              </a:ext>
            </a:extLst>
          </p:cNvPr>
          <p:cNvCxnSpPr>
            <a:cxnSpLocks/>
          </p:cNvCxnSpPr>
          <p:nvPr/>
        </p:nvCxnSpPr>
        <p:spPr>
          <a:xfrm>
            <a:off x="2019650" y="1704052"/>
            <a:ext cx="0" cy="1580932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7408BD-9AE1-4852-8BD2-784075F12971}"/>
              </a:ext>
            </a:extLst>
          </p:cNvPr>
          <p:cNvCxnSpPr>
            <a:cxnSpLocks/>
          </p:cNvCxnSpPr>
          <p:nvPr/>
        </p:nvCxnSpPr>
        <p:spPr>
          <a:xfrm>
            <a:off x="2019650" y="3502372"/>
            <a:ext cx="0" cy="2712533"/>
          </a:xfrm>
          <a:prstGeom prst="line">
            <a:avLst/>
          </a:prstGeom>
          <a:ln w="28575">
            <a:solidFill>
              <a:srgbClr val="A12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CFA07D7-5647-4EF3-AC06-111C6A8572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t="14438" r="45057" b="48229"/>
          <a:stretch/>
        </p:blipFill>
        <p:spPr>
          <a:xfrm>
            <a:off x="7506654" y="3468672"/>
            <a:ext cx="428588" cy="433248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75F36A-0C2A-42BF-9B58-FDF52E400D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11771" b="44750"/>
          <a:stretch/>
        </p:blipFill>
        <p:spPr>
          <a:xfrm>
            <a:off x="7524328" y="1743096"/>
            <a:ext cx="410913" cy="433248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6672A8-E09C-45BD-8C83-4E6AC8A7B753}"/>
              </a:ext>
            </a:extLst>
          </p:cNvPr>
          <p:cNvSpPr txBox="1"/>
          <p:nvPr/>
        </p:nvSpPr>
        <p:spPr>
          <a:xfrm>
            <a:off x="6986764" y="575102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spc="300" dirty="0">
                <a:solidFill>
                  <a:schemeClr val="bg1">
                    <a:lumMod val="7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프로젝트 산출물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5B81CDD-556C-4440-BEF7-200523700476}"/>
              </a:ext>
            </a:extLst>
          </p:cNvPr>
          <p:cNvSpPr/>
          <p:nvPr/>
        </p:nvSpPr>
        <p:spPr>
          <a:xfrm rot="5400000" flipH="1">
            <a:off x="7309443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883083D-FB7C-4B23-AE91-FC0FD775E7D2}"/>
              </a:ext>
            </a:extLst>
          </p:cNvPr>
          <p:cNvSpPr/>
          <p:nvPr/>
        </p:nvSpPr>
        <p:spPr>
          <a:xfrm rot="5400000" flipH="1">
            <a:off x="7150574" y="633187"/>
            <a:ext cx="131497" cy="13864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81B8D1B-7091-48D0-84E2-0B45C16CF8C9}"/>
              </a:ext>
            </a:extLst>
          </p:cNvPr>
          <p:cNvSpPr/>
          <p:nvPr/>
        </p:nvSpPr>
        <p:spPr>
          <a:xfrm rot="5400000" flipH="1">
            <a:off x="699120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1CB182B-DF40-47EF-A78C-EBA9275184C0}"/>
              </a:ext>
            </a:extLst>
          </p:cNvPr>
          <p:cNvSpPr/>
          <p:nvPr/>
        </p:nvSpPr>
        <p:spPr>
          <a:xfrm rot="5400000" flipH="1">
            <a:off x="6832339" y="633187"/>
            <a:ext cx="131497" cy="1386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AF4750A-AC93-4218-A7AD-3942DC12C171}"/>
              </a:ext>
            </a:extLst>
          </p:cNvPr>
          <p:cNvSpPr/>
          <p:nvPr/>
        </p:nvSpPr>
        <p:spPr>
          <a:xfrm rot="5400000" flipH="1">
            <a:off x="6673470" y="633186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2D8E427-7B02-45A3-A917-F08F9629AD9C}"/>
              </a:ext>
            </a:extLst>
          </p:cNvPr>
          <p:cNvSpPr/>
          <p:nvPr/>
        </p:nvSpPr>
        <p:spPr>
          <a:xfrm rot="5400000" flipH="1">
            <a:off x="6513298" y="633187"/>
            <a:ext cx="131497" cy="138644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8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E21BC0-666B-4D2A-A54E-97B88F5DE952}"/>
              </a:ext>
            </a:extLst>
          </p:cNvPr>
          <p:cNvGrpSpPr/>
          <p:nvPr/>
        </p:nvGrpSpPr>
        <p:grpSpPr>
          <a:xfrm>
            <a:off x="395536" y="6381329"/>
            <a:ext cx="8352928" cy="270712"/>
            <a:chOff x="631499" y="6479966"/>
            <a:chExt cx="7880842" cy="27071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C97EBA-93B1-497D-98B7-A2C27F61DACB}"/>
                </a:ext>
              </a:extLst>
            </p:cNvPr>
            <p:cNvSpPr txBox="1"/>
            <p:nvPr/>
          </p:nvSpPr>
          <p:spPr>
            <a:xfrm>
              <a:off x="631499" y="6489069"/>
              <a:ext cx="2440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Sen" panose="00000500000000000000" pitchFamily="50" charset="0"/>
                  <a:ea typeface="Noto Sans CJK KR DemiLight" pitchFamily="34" charset="-127"/>
                </a:rPr>
                <a:t>KH Academy   X  final-project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Sen" panose="00000500000000000000" pitchFamily="50" charset="0"/>
                <a:ea typeface="Noto Sans CJK KR DemiLight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C4B793-64D2-46C6-B6D1-D4BD17246D1D}"/>
                </a:ext>
              </a:extLst>
            </p:cNvPr>
            <p:cNvSpPr txBox="1"/>
            <p:nvPr/>
          </p:nvSpPr>
          <p:spPr>
            <a:xfrm>
              <a:off x="6712141" y="6479966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50" dirty="0">
                  <a:solidFill>
                    <a:schemeClr val="bg1">
                      <a:lumMod val="50000"/>
                      <a:alpha val="85000"/>
                    </a:schemeClr>
                  </a:solidFill>
                  <a:latin typeface="Noto Sans CJK KR DemiLight" pitchFamily="34" charset="-127"/>
                  <a:ea typeface="Noto Sans CJK KR DemiLight" pitchFamily="34" charset="-127"/>
                </a:rPr>
                <a:t>2020.03.09 – 03.22</a:t>
              </a:r>
              <a:endParaRPr lang="ko-KR" altLang="en-US" sz="1050" dirty="0">
                <a:solidFill>
                  <a:schemeClr val="bg1">
                    <a:lumMod val="50000"/>
                    <a:alpha val="8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067ED96F-68AC-4217-9423-F91298CCE7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6"/>
          <a:stretch/>
        </p:blipFill>
        <p:spPr>
          <a:xfrm>
            <a:off x="7489590" y="1728242"/>
            <a:ext cx="462716" cy="455086"/>
          </a:xfrm>
          <a:prstGeom prst="ellipse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497B5CF-1668-4AD5-A874-4285DA7C8D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3"/>
          <a:stretch/>
        </p:blipFill>
        <p:spPr>
          <a:xfrm>
            <a:off x="7478619" y="3478854"/>
            <a:ext cx="466052" cy="4332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527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1155</Words>
  <Application>Microsoft Office PowerPoint</Application>
  <PresentationFormat>화면 슬라이드 쇼(4:3)</PresentationFormat>
  <Paragraphs>405</Paragraphs>
  <Slides>73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7" baseType="lpstr">
      <vt:lpstr>DX굴림B</vt:lpstr>
      <vt:lpstr>Noto Sans CJK KR Black</vt:lpstr>
      <vt:lpstr>Noto Sans CJK KR Bold</vt:lpstr>
      <vt:lpstr>Noto Sans CJK KR DemiLight</vt:lpstr>
      <vt:lpstr>Noto Sans CJK KR Light</vt:lpstr>
      <vt:lpstr>Noto Sans CJK KR Medium</vt:lpstr>
      <vt:lpstr>Noto Sans CJK KR Regular</vt:lpstr>
      <vt:lpstr>Noto Sans Mono CJK KR Regular</vt:lpstr>
      <vt:lpstr>Sen</vt:lpstr>
      <vt:lpstr>맑은 고딕</vt:lpstr>
      <vt:lpstr>Arial</vt:lpstr>
      <vt:lpstr>Segoe UI Symbol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Lee Edward</cp:lastModifiedBy>
  <cp:revision>359</cp:revision>
  <dcterms:created xsi:type="dcterms:W3CDTF">2020-01-29T16:06:13Z</dcterms:created>
  <dcterms:modified xsi:type="dcterms:W3CDTF">2020-04-17T08:42:16Z</dcterms:modified>
</cp:coreProperties>
</file>